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32"/>
  </p:notesMasterIdLst>
  <p:sldIdLst>
    <p:sldId id="257" r:id="rId3"/>
    <p:sldId id="258" r:id="rId4"/>
    <p:sldId id="259" r:id="rId5"/>
    <p:sldId id="269" r:id="rId6"/>
    <p:sldId id="270" r:id="rId7"/>
    <p:sldId id="271" r:id="rId8"/>
    <p:sldId id="289" r:id="rId9"/>
    <p:sldId id="290" r:id="rId10"/>
    <p:sldId id="272" r:id="rId11"/>
    <p:sldId id="278" r:id="rId12"/>
    <p:sldId id="273" r:id="rId13"/>
    <p:sldId id="277" r:id="rId14"/>
    <p:sldId id="297" r:id="rId15"/>
    <p:sldId id="296" r:id="rId16"/>
    <p:sldId id="279" r:id="rId17"/>
    <p:sldId id="280" r:id="rId18"/>
    <p:sldId id="281" r:id="rId19"/>
    <p:sldId id="294" r:id="rId20"/>
    <p:sldId id="282" r:id="rId21"/>
    <p:sldId id="295" r:id="rId22"/>
    <p:sldId id="283" r:id="rId23"/>
    <p:sldId id="293" r:id="rId24"/>
    <p:sldId id="284" r:id="rId25"/>
    <p:sldId id="285" r:id="rId26"/>
    <p:sldId id="286" r:id="rId27"/>
    <p:sldId id="287" r:id="rId28"/>
    <p:sldId id="288" r:id="rId29"/>
    <p:sldId id="291" r:id="rId30"/>
    <p:sldId id="29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95" autoAdjust="0"/>
    <p:restoredTop sz="94660"/>
  </p:normalViewPr>
  <p:slideViewPr>
    <p:cSldViewPr>
      <p:cViewPr varScale="1">
        <p:scale>
          <a:sx n="127" d="100"/>
          <a:sy n="127" d="100"/>
        </p:scale>
        <p:origin x="-7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8"/>
  <c:chart>
    <c:autoTitleDeleted val="1"/>
    <c:view3D>
      <c:rotX val="30"/>
      <c:perspective val="30"/>
    </c:view3D>
    <c:plotArea>
      <c:layout>
        <c:manualLayout>
          <c:layoutTarget val="inner"/>
          <c:xMode val="edge"/>
          <c:yMode val="edge"/>
          <c:x val="8.2561728395062026E-2"/>
          <c:y val="9.8978272690254263E-2"/>
          <c:w val="0.84104938271604934"/>
          <c:h val="0.81326758526306853"/>
        </c:manualLayout>
      </c:layout>
      <c:pie3DChart>
        <c:varyColors val="1"/>
        <c:ser>
          <c:idx val="0"/>
          <c:order val="0"/>
          <c:tx>
            <c:strRef>
              <c:f>Sheet1!$B$1</c:f>
              <c:strCache>
                <c:ptCount val="1"/>
                <c:pt idx="0">
                  <c:v>Injuries Due to Ice and Snow</c:v>
                </c:pt>
              </c:strCache>
            </c:strRef>
          </c:tx>
          <c:dLbls>
            <c:showVal val="1"/>
            <c:showCatName val="1"/>
            <c:showLeaderLines val="1"/>
          </c:dLbls>
          <c:cat>
            <c:strRef>
              <c:f>Sheet1!$A$2:$A$4</c:f>
              <c:strCache>
                <c:ptCount val="3"/>
                <c:pt idx="0">
                  <c:v>Vehicle Accidents</c:v>
                </c:pt>
                <c:pt idx="1">
                  <c:v>People caught out in storm</c:v>
                </c:pt>
                <c:pt idx="2">
                  <c:v>Other</c:v>
                </c:pt>
              </c:strCache>
            </c:strRef>
          </c:cat>
          <c:val>
            <c:numRef>
              <c:f>Sheet1!$B$2:$B$4</c:f>
              <c:numCache>
                <c:formatCode>0%</c:formatCode>
                <c:ptCount val="3"/>
                <c:pt idx="0">
                  <c:v>0.70000000000000062</c:v>
                </c:pt>
                <c:pt idx="1">
                  <c:v>0.25</c:v>
                </c:pt>
                <c:pt idx="2">
                  <c:v>5.00000000000001E-2</c:v>
                </c:pt>
              </c:numCache>
            </c:numRef>
          </c:val>
        </c:ser>
        <c:dLbls>
          <c:showVal val="1"/>
          <c:showCatName val="1"/>
        </c:dLbls>
      </c:pie3DChart>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61BC1-553B-4E4E-884C-6CE9C97B2812}" type="datetimeFigureOut">
              <a:rPr lang="en-US" smtClean="0"/>
              <a:pPr/>
              <a:t>10/25/2010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334B5-FF18-49B6-8CE3-76A56E833F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10/25/2010 11:53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10/25/2010 11:53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10/25/2010 11:53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10/25/2010 11:53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10/25/2010 11:53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6334B5-FF18-49B6-8CE3-76A56E833FD0}"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AEC590-760D-4C53-AAA0-0A3992DD169D}" type="datetimeFigureOut">
              <a:rPr lang="en-US" smtClean="0"/>
              <a:pPr/>
              <a:t>10/25/2010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02621B-2FE4-4381-9709-7965C5DA185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 id="2147483676"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681913" cy="1523495"/>
          </a:xfrm>
        </p:spPr>
        <p:txBody>
          <a:bodyPr/>
          <a:lstStyle/>
          <a:p>
            <a:pPr algn="ctr"/>
            <a:r>
              <a:rPr lang="en-US" b="1" dirty="0" smtClean="0"/>
              <a:t>Winter Weather Safety</a:t>
            </a:r>
            <a:endParaRPr lang="en-US" b="1" dirty="0"/>
          </a:p>
        </p:txBody>
      </p:sp>
      <p:sp>
        <p:nvSpPr>
          <p:cNvPr id="3" name="Subtitle 2"/>
          <p:cNvSpPr>
            <a:spLocks noGrp="1"/>
          </p:cNvSpPr>
          <p:nvPr>
            <p:ph type="subTitle" idx="1"/>
          </p:nvPr>
        </p:nvSpPr>
        <p:spPr>
          <a:xfrm>
            <a:off x="990600" y="3505200"/>
            <a:ext cx="7681913" cy="1370012"/>
          </a:xfrm>
        </p:spPr>
        <p:txBody>
          <a:bodyPr>
            <a:normAutofit/>
          </a:bodyPr>
          <a:lstStyle/>
          <a:p>
            <a:pPr algn="ctr"/>
            <a:r>
              <a:rPr lang="en-US" dirty="0" smtClean="0">
                <a:effectLst>
                  <a:outerShdw blurRad="38100" dist="38100" dir="2700000" algn="tl">
                    <a:srgbClr val="000000">
                      <a:alpha val="43137"/>
                    </a:srgbClr>
                  </a:outerShdw>
                </a:effectLst>
              </a:rPr>
              <a:t>National Weather Service </a:t>
            </a:r>
          </a:p>
          <a:p>
            <a:pPr algn="ctr"/>
            <a:r>
              <a:rPr lang="en-US" dirty="0" smtClean="0">
                <a:effectLst>
                  <a:outerShdw blurRad="38100" dist="38100" dir="2700000" algn="tl">
                    <a:srgbClr val="000000">
                      <a:alpha val="43137"/>
                    </a:srgbClr>
                  </a:outerShdw>
                </a:effectLst>
              </a:rPr>
              <a:t>Grand Rapids, MI</a:t>
            </a:r>
            <a:endParaRPr lang="en-US" dirty="0">
              <a:effectLst>
                <a:outerShdw blurRad="38100" dist="38100" dir="2700000" algn="tl">
                  <a:srgbClr val="000000">
                    <a:alpha val="43137"/>
                  </a:srgbClr>
                </a:outerShdw>
              </a:effectLst>
            </a:endParaRPr>
          </a:p>
        </p:txBody>
      </p:sp>
      <p:pic>
        <p:nvPicPr>
          <p:cNvPr id="4" name="Picture 3" descr="IceStorm.jpg"/>
          <p:cNvPicPr>
            <a:picLocks noChangeAspect="1"/>
          </p:cNvPicPr>
          <p:nvPr/>
        </p:nvPicPr>
        <p:blipFill>
          <a:blip r:embed="rId3" cstate="print"/>
          <a:stretch>
            <a:fillRect/>
          </a:stretch>
        </p:blipFill>
        <p:spPr>
          <a:xfrm>
            <a:off x="6172200" y="4648200"/>
            <a:ext cx="2768600" cy="2076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170" name="Picture 2" descr="C:\Documents and Settings\Jamie.Bielinski\Local Settings\Temporary Internet Files\Content.IE5\KFMK6X1E\MCj01571770000[1].wmf"/>
          <p:cNvPicPr>
            <a:picLocks noChangeAspect="1" noChangeArrowheads="1"/>
          </p:cNvPicPr>
          <p:nvPr/>
        </p:nvPicPr>
        <p:blipFill>
          <a:blip r:embed="rId4" cstate="print"/>
          <a:srcRect/>
          <a:stretch>
            <a:fillRect/>
          </a:stretch>
        </p:blipFill>
        <p:spPr bwMode="auto">
          <a:xfrm>
            <a:off x="228600" y="304800"/>
            <a:ext cx="2219158"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b="1" dirty="0" smtClean="0">
                <a:effectLst>
                  <a:outerShdw blurRad="38100" dist="38100" dir="2700000" algn="tl">
                    <a:srgbClr val="000000">
                      <a:alpha val="43137"/>
                    </a:srgbClr>
                  </a:outerShdw>
                </a:effectLst>
              </a:rPr>
              <a:t>Hypothermia</a:t>
            </a:r>
            <a:endParaRPr lang="en-US"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143000"/>
            <a:ext cx="8382000" cy="3828740"/>
          </a:xfrm>
        </p:spPr>
        <p:txBody>
          <a:bodyPr/>
          <a:lstStyle/>
          <a:p>
            <a:r>
              <a:rPr lang="en-US" dirty="0" smtClean="0">
                <a:effectLst>
                  <a:outerShdw blurRad="38100" dist="38100" dir="2700000" algn="tl">
                    <a:srgbClr val="000000">
                      <a:alpha val="43137"/>
                    </a:srgbClr>
                  </a:outerShdw>
                </a:effectLst>
              </a:rPr>
              <a:t>Signs</a:t>
            </a:r>
          </a:p>
          <a:p>
            <a:pPr lvl="1"/>
            <a:r>
              <a:rPr lang="en-US" dirty="0" smtClean="0">
                <a:effectLst>
                  <a:outerShdw blurRad="38100" dist="38100" dir="2700000" algn="tl">
                    <a:srgbClr val="000000">
                      <a:alpha val="43137"/>
                    </a:srgbClr>
                  </a:outerShdw>
                </a:effectLst>
              </a:rPr>
              <a:t>Uncontrollable shivering</a:t>
            </a:r>
          </a:p>
          <a:p>
            <a:pPr lvl="1"/>
            <a:r>
              <a:rPr lang="en-US" dirty="0" smtClean="0">
                <a:effectLst>
                  <a:outerShdw blurRad="38100" dist="38100" dir="2700000" algn="tl">
                    <a:srgbClr val="000000">
                      <a:alpha val="43137"/>
                    </a:srgbClr>
                  </a:outerShdw>
                </a:effectLst>
              </a:rPr>
              <a:t>Memory loss</a:t>
            </a:r>
          </a:p>
          <a:p>
            <a:pPr lvl="1"/>
            <a:r>
              <a:rPr lang="en-US" dirty="0" smtClean="0">
                <a:effectLst>
                  <a:outerShdw blurRad="38100" dist="38100" dir="2700000" algn="tl">
                    <a:srgbClr val="000000">
                      <a:alpha val="43137"/>
                    </a:srgbClr>
                  </a:outerShdw>
                </a:effectLst>
              </a:rPr>
              <a:t>Disorientation</a:t>
            </a:r>
          </a:p>
          <a:p>
            <a:pPr lvl="1"/>
            <a:r>
              <a:rPr lang="en-US" dirty="0" smtClean="0">
                <a:effectLst>
                  <a:outerShdw blurRad="38100" dist="38100" dir="2700000" algn="tl">
                    <a:srgbClr val="000000">
                      <a:alpha val="43137"/>
                    </a:srgbClr>
                  </a:outerShdw>
                </a:effectLst>
              </a:rPr>
              <a:t>Incoherence</a:t>
            </a:r>
          </a:p>
          <a:p>
            <a:pPr lvl="1"/>
            <a:r>
              <a:rPr lang="en-US" dirty="0" smtClean="0">
                <a:effectLst>
                  <a:outerShdw blurRad="38100" dist="38100" dir="2700000" algn="tl">
                    <a:srgbClr val="000000">
                      <a:alpha val="43137"/>
                    </a:srgbClr>
                  </a:outerShdw>
                </a:effectLst>
              </a:rPr>
              <a:t>Slurred Speech</a:t>
            </a:r>
          </a:p>
          <a:p>
            <a:pPr lvl="1"/>
            <a:r>
              <a:rPr lang="en-US" dirty="0" smtClean="0">
                <a:effectLst>
                  <a:outerShdw blurRad="38100" dist="38100" dir="2700000" algn="tl">
                    <a:srgbClr val="000000">
                      <a:alpha val="43137"/>
                    </a:srgbClr>
                  </a:outerShdw>
                </a:effectLst>
              </a:rPr>
              <a:t>Drowsiness</a:t>
            </a:r>
          </a:p>
          <a:p>
            <a:pPr lvl="1"/>
            <a:r>
              <a:rPr lang="en-US" dirty="0" smtClean="0">
                <a:effectLst>
                  <a:outerShdw blurRad="38100" dist="38100" dir="2700000" algn="tl">
                    <a:srgbClr val="000000">
                      <a:alpha val="43137"/>
                    </a:srgbClr>
                  </a:outerShdw>
                </a:effectLst>
              </a:rPr>
              <a:t>Apparent Exhaustion</a:t>
            </a:r>
          </a:p>
        </p:txBody>
      </p:sp>
      <p:sp>
        <p:nvSpPr>
          <p:cNvPr id="4" name="Rectangle 3"/>
          <p:cNvSpPr/>
          <p:nvPr/>
        </p:nvSpPr>
        <p:spPr>
          <a:xfrm>
            <a:off x="762000" y="5562600"/>
            <a:ext cx="7643567" cy="707886"/>
          </a:xfrm>
          <a:prstGeom prst="rect">
            <a:avLst/>
          </a:prstGeom>
        </p:spPr>
        <p:txBody>
          <a:bodyPr wrap="none">
            <a:spAutoFit/>
          </a:bodyPr>
          <a:lstStyle/>
          <a:p>
            <a:r>
              <a:rPr lang="en-US" sz="4000" i="1" dirty="0" smtClean="0">
                <a:solidFill>
                  <a:srgbClr val="FF0000"/>
                </a:solidFill>
                <a:effectLst>
                  <a:outerShdw blurRad="38100" dist="38100" dir="2700000" algn="tl">
                    <a:srgbClr val="000000">
                      <a:alpha val="43137"/>
                    </a:srgbClr>
                  </a:outerShdw>
                </a:effectLst>
              </a:rPr>
              <a:t>Seek medical attention immediately</a:t>
            </a:r>
            <a:endParaRPr lang="en-US" sz="4000" i="1" dirty="0">
              <a:solidFill>
                <a:srgbClr val="FF0000"/>
              </a:solidFill>
              <a:effectLst>
                <a:outerShdw blurRad="38100" dist="38100" dir="2700000" algn="tl">
                  <a:srgbClr val="000000">
                    <a:alpha val="43137"/>
                  </a:srgbClr>
                </a:outerShdw>
              </a:effectLst>
            </a:endParaRPr>
          </a:p>
        </p:txBody>
      </p:sp>
      <p:pic>
        <p:nvPicPr>
          <p:cNvPr id="1028" name="Picture 4" descr="C:\Documents and Settings\Jamie.Bielinski\Local Settings\Temporary Internet Files\Content.IE5\T76P8YXS\MPj04265670000[1].jpg"/>
          <p:cNvPicPr>
            <a:picLocks noChangeAspect="1" noChangeArrowheads="1"/>
          </p:cNvPicPr>
          <p:nvPr/>
        </p:nvPicPr>
        <p:blipFill>
          <a:blip r:embed="rId2" cstate="print"/>
          <a:srcRect/>
          <a:stretch>
            <a:fillRect/>
          </a:stretch>
        </p:blipFill>
        <p:spPr bwMode="auto">
          <a:xfrm>
            <a:off x="4876800" y="1600200"/>
            <a:ext cx="3733800" cy="3733800"/>
          </a:xfrm>
          <a:prstGeom prst="ellipse">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300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par>
                          <p:cTn id="8" fill="hold">
                            <p:stCondLst>
                              <p:cond delay="3000"/>
                            </p:stCondLst>
                            <p:childTnLst>
                              <p:par>
                                <p:cTn id="9" presetID="24" presetClass="entr" presetSubtype="0" fill="hold" nodeType="afterEffect">
                                  <p:stCondLst>
                                    <p:cond delay="3000"/>
                                  </p:stCondLst>
                                  <p:childTnLst>
                                    <p:set>
                                      <p:cBhvr>
                                        <p:cTn id="10" dur="1" fill="hold">
                                          <p:stCondLst>
                                            <p:cond delay="0"/>
                                          </p:stCondLst>
                                        </p:cTn>
                                        <p:tgtEl>
                                          <p:spTgt spid="3">
                                            <p:txEl>
                                              <p:pRg st="3" end="3"/>
                                            </p:txEl>
                                          </p:spTgt>
                                        </p:tgtEl>
                                        <p:attrNameLst>
                                          <p:attrName>style.visibility</p:attrName>
                                        </p:attrNameLst>
                                      </p:cBhvr>
                                      <p:to>
                                        <p:strVal val="visible"/>
                                      </p:to>
                                    </p:set>
                                    <p:anim to="" calcmode="lin" valueType="num">
                                      <p:cBhvr>
                                        <p:cTn id="11" dur="1" fill="hold"/>
                                        <p:tgtEl>
                                          <p:spTgt spid="3">
                                            <p:txEl>
                                              <p:pRg st="3" end="3"/>
                                            </p:txEl>
                                          </p:spTgt>
                                        </p:tgtEl>
                                        <p:attrNameLst>
                                          <p:attrName/>
                                        </p:attrNameLst>
                                      </p:cBhvr>
                                    </p:anim>
                                  </p:childTnLst>
                                </p:cTn>
                              </p:par>
                            </p:childTnLst>
                          </p:cTn>
                        </p:par>
                        <p:par>
                          <p:cTn id="12" fill="hold">
                            <p:stCondLst>
                              <p:cond delay="6000"/>
                            </p:stCondLst>
                            <p:childTnLst>
                              <p:par>
                                <p:cTn id="13" presetID="24" presetClass="entr" presetSubtype="0" fill="hold" nodeType="afterEffect">
                                  <p:stCondLst>
                                    <p:cond delay="3000"/>
                                  </p:stCondLst>
                                  <p:childTnLst>
                                    <p:set>
                                      <p:cBhvr>
                                        <p:cTn id="14" dur="1" fill="hold">
                                          <p:stCondLst>
                                            <p:cond delay="0"/>
                                          </p:stCondLst>
                                        </p:cTn>
                                        <p:tgtEl>
                                          <p:spTgt spid="3">
                                            <p:txEl>
                                              <p:pRg st="4" end="4"/>
                                            </p:txEl>
                                          </p:spTgt>
                                        </p:tgtEl>
                                        <p:attrNameLst>
                                          <p:attrName>style.visibility</p:attrName>
                                        </p:attrNameLst>
                                      </p:cBhvr>
                                      <p:to>
                                        <p:strVal val="visible"/>
                                      </p:to>
                                    </p:set>
                                    <p:anim to="" calcmode="lin" valueType="num">
                                      <p:cBhvr>
                                        <p:cTn id="15" dur="1" fill="hold"/>
                                        <p:tgtEl>
                                          <p:spTgt spid="3">
                                            <p:txEl>
                                              <p:pRg st="4" end="4"/>
                                            </p:txEl>
                                          </p:spTgt>
                                        </p:tgtEl>
                                        <p:attrNameLst>
                                          <p:attrName/>
                                        </p:attrNameLst>
                                      </p:cBhvr>
                                    </p:anim>
                                  </p:childTnLst>
                                </p:cTn>
                              </p:par>
                            </p:childTnLst>
                          </p:cTn>
                        </p:par>
                        <p:par>
                          <p:cTn id="16" fill="hold">
                            <p:stCondLst>
                              <p:cond delay="9000"/>
                            </p:stCondLst>
                            <p:childTnLst>
                              <p:par>
                                <p:cTn id="17" presetID="24" presetClass="entr" presetSubtype="0" fill="hold" nodeType="afterEffect">
                                  <p:stCondLst>
                                    <p:cond delay="3000"/>
                                  </p:stCondLst>
                                  <p:childTnLst>
                                    <p:set>
                                      <p:cBhvr>
                                        <p:cTn id="18" dur="1" fill="hold">
                                          <p:stCondLst>
                                            <p:cond delay="0"/>
                                          </p:stCondLst>
                                        </p:cTn>
                                        <p:tgtEl>
                                          <p:spTgt spid="3">
                                            <p:txEl>
                                              <p:pRg st="5" end="5"/>
                                            </p:txEl>
                                          </p:spTgt>
                                        </p:tgtEl>
                                        <p:attrNameLst>
                                          <p:attrName>style.visibility</p:attrName>
                                        </p:attrNameLst>
                                      </p:cBhvr>
                                      <p:to>
                                        <p:strVal val="visible"/>
                                      </p:to>
                                    </p:set>
                                    <p:anim to="" calcmode="lin" valueType="num">
                                      <p:cBhvr>
                                        <p:cTn id="19" dur="1" fill="hold"/>
                                        <p:tgtEl>
                                          <p:spTgt spid="3">
                                            <p:txEl>
                                              <p:pRg st="5" end="5"/>
                                            </p:txEl>
                                          </p:spTgt>
                                        </p:tgtEl>
                                        <p:attrNameLst>
                                          <p:attrName/>
                                        </p:attrNameLst>
                                      </p:cBhvr>
                                    </p:anim>
                                  </p:childTnLst>
                                </p:cTn>
                              </p:par>
                            </p:childTnLst>
                          </p:cTn>
                        </p:par>
                        <p:par>
                          <p:cTn id="20" fill="hold">
                            <p:stCondLst>
                              <p:cond delay="12000"/>
                            </p:stCondLst>
                            <p:childTnLst>
                              <p:par>
                                <p:cTn id="21" presetID="24" presetClass="entr" presetSubtype="0" fill="hold" nodeType="afterEffect">
                                  <p:stCondLst>
                                    <p:cond delay="3000"/>
                                  </p:stCondLst>
                                  <p:childTnLst>
                                    <p:set>
                                      <p:cBhvr>
                                        <p:cTn id="22" dur="1" fill="hold">
                                          <p:stCondLst>
                                            <p:cond delay="0"/>
                                          </p:stCondLst>
                                        </p:cTn>
                                        <p:tgtEl>
                                          <p:spTgt spid="3">
                                            <p:txEl>
                                              <p:pRg st="6" end="6"/>
                                            </p:txEl>
                                          </p:spTgt>
                                        </p:tgtEl>
                                        <p:attrNameLst>
                                          <p:attrName>style.visibility</p:attrName>
                                        </p:attrNameLst>
                                      </p:cBhvr>
                                      <p:to>
                                        <p:strVal val="visible"/>
                                      </p:to>
                                    </p:set>
                                    <p:anim to="" calcmode="lin" valueType="num">
                                      <p:cBhvr>
                                        <p:cTn id="23" dur="1" fill="hold"/>
                                        <p:tgtEl>
                                          <p:spTgt spid="3">
                                            <p:txEl>
                                              <p:pRg st="6" end="6"/>
                                            </p:txEl>
                                          </p:spTgt>
                                        </p:tgtEl>
                                        <p:attrNameLst>
                                          <p:attrName/>
                                        </p:attrNameLst>
                                      </p:cBhvr>
                                    </p:anim>
                                  </p:childTnLst>
                                </p:cTn>
                              </p:par>
                            </p:childTnLst>
                          </p:cTn>
                        </p:par>
                        <p:par>
                          <p:cTn id="24" fill="hold">
                            <p:stCondLst>
                              <p:cond delay="15000"/>
                            </p:stCondLst>
                            <p:childTnLst>
                              <p:par>
                                <p:cTn id="25" presetID="24" presetClass="entr" presetSubtype="0" fill="hold" nodeType="afterEffect">
                                  <p:stCondLst>
                                    <p:cond delay="3000"/>
                                  </p:stCondLst>
                                  <p:childTnLst>
                                    <p:set>
                                      <p:cBhvr>
                                        <p:cTn id="26" dur="1" fill="hold">
                                          <p:stCondLst>
                                            <p:cond delay="0"/>
                                          </p:stCondLst>
                                        </p:cTn>
                                        <p:tgtEl>
                                          <p:spTgt spid="3">
                                            <p:txEl>
                                              <p:pRg st="7" end="7"/>
                                            </p:txEl>
                                          </p:spTgt>
                                        </p:tgtEl>
                                        <p:attrNameLst>
                                          <p:attrName>style.visibility</p:attrName>
                                        </p:attrNameLst>
                                      </p:cBhvr>
                                      <p:to>
                                        <p:strVal val="visible"/>
                                      </p:to>
                                    </p:set>
                                    <p:anim to="" calcmode="lin" valueType="num">
                                      <p:cBhvr>
                                        <p:cTn id="27" dur="1" fill="hold"/>
                                        <p:tgtEl>
                                          <p:spTgt spid="3">
                                            <p:txEl>
                                              <p:pRg st="7" end="7"/>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b="1" dirty="0" smtClean="0"/>
              <a:t>Wind Chill</a:t>
            </a:r>
            <a:endParaRPr lang="en-US" sz="4400" b="1" dirty="0"/>
          </a:p>
        </p:txBody>
      </p:sp>
      <p:sp>
        <p:nvSpPr>
          <p:cNvPr id="3" name="Text Placeholder 2"/>
          <p:cNvSpPr>
            <a:spLocks noGrp="1"/>
          </p:cNvSpPr>
          <p:nvPr>
            <p:ph type="body" sz="quarter" idx="10"/>
          </p:nvPr>
        </p:nvSpPr>
        <p:spPr>
          <a:xfrm>
            <a:off x="381000" y="1066800"/>
            <a:ext cx="8382000" cy="1304973"/>
          </a:xfrm>
        </p:spPr>
        <p:txBody>
          <a:bodyPr/>
          <a:lstStyle/>
          <a:p>
            <a:r>
              <a:rPr lang="en-US" dirty="0" smtClean="0"/>
              <a:t>What is Wind chill?  </a:t>
            </a:r>
          </a:p>
          <a:p>
            <a:pPr lvl="1"/>
            <a:r>
              <a:rPr lang="en-US" dirty="0" smtClean="0"/>
              <a:t>How the cold temperatures combine with the wind feel on exposed skin</a:t>
            </a:r>
            <a:endParaRPr lang="en-US" dirty="0"/>
          </a:p>
        </p:txBody>
      </p:sp>
      <p:pic>
        <p:nvPicPr>
          <p:cNvPr id="4" name="Picture 3" descr="windchill.gif"/>
          <p:cNvPicPr>
            <a:picLocks noChangeAspect="1"/>
          </p:cNvPicPr>
          <p:nvPr/>
        </p:nvPicPr>
        <p:blipFill>
          <a:blip r:embed="rId2" cstate="print"/>
          <a:stretch>
            <a:fillRect/>
          </a:stretch>
        </p:blipFill>
        <p:spPr>
          <a:xfrm>
            <a:off x="1524000" y="2743200"/>
            <a:ext cx="5857875" cy="38385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b="1" dirty="0" smtClean="0">
                <a:effectLst>
                  <a:outerShdw blurRad="38100" dist="38100" dir="2700000" algn="tl">
                    <a:srgbClr val="000000">
                      <a:alpha val="43137"/>
                    </a:srgbClr>
                  </a:outerShdw>
                </a:effectLst>
              </a:rPr>
              <a:t>Injuries Related to Cold</a:t>
            </a:r>
            <a:endParaRPr lang="en-US" sz="44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04800" y="1752600"/>
            <a:ext cx="8382000" cy="2609945"/>
          </a:xfrm>
        </p:spPr>
        <p:txBody>
          <a:bodyPr/>
          <a:lstStyle/>
          <a:p>
            <a:r>
              <a:rPr lang="en-US" dirty="0" smtClean="0">
                <a:effectLst>
                  <a:outerShdw blurRad="38100" dist="38100" dir="2700000" algn="tl">
                    <a:srgbClr val="000000">
                      <a:alpha val="43137"/>
                    </a:srgbClr>
                  </a:outerShdw>
                </a:effectLst>
              </a:rPr>
              <a:t>50% happen to people over 60 years old</a:t>
            </a:r>
          </a:p>
          <a:p>
            <a:pPr>
              <a:buNone/>
            </a:pP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More than 75% happen to males</a:t>
            </a:r>
          </a:p>
          <a:p>
            <a:pPr>
              <a:buNone/>
            </a:pP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About 20% occur in the home</a:t>
            </a:r>
          </a:p>
        </p:txBody>
      </p:sp>
      <p:pic>
        <p:nvPicPr>
          <p:cNvPr id="2050" name="Picture 2" descr="C:\Documents and Settings\Jamie.Bielinski\Local Settings\Temporary Internet Files\Content.IE5\6TCFAPSX\MMj02889410000[1].gif"/>
          <p:cNvPicPr>
            <a:picLocks noChangeAspect="1" noChangeArrowheads="1" noCrop="1"/>
          </p:cNvPicPr>
          <p:nvPr/>
        </p:nvPicPr>
        <p:blipFill>
          <a:blip r:embed="rId2" cstate="print"/>
          <a:srcRect/>
          <a:stretch>
            <a:fillRect/>
          </a:stretch>
        </p:blipFill>
        <p:spPr bwMode="auto">
          <a:xfrm>
            <a:off x="6934200" y="152400"/>
            <a:ext cx="1276350" cy="11430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30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4000"/>
                            </p:stCondLst>
                            <p:childTnLst>
                              <p:par>
                                <p:cTn id="12" presetID="10" presetClass="entr" presetSubtype="0" fill="hold" nodeType="afterEffect">
                                  <p:stCondLst>
                                    <p:cond delay="300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b="1" dirty="0" smtClean="0"/>
              <a:t>Question</a:t>
            </a:r>
            <a:endParaRPr lang="en-US" sz="4400" b="1" dirty="0"/>
          </a:p>
        </p:txBody>
      </p:sp>
      <p:sp>
        <p:nvSpPr>
          <p:cNvPr id="3" name="Text Placeholder 2"/>
          <p:cNvSpPr>
            <a:spLocks noGrp="1"/>
          </p:cNvSpPr>
          <p:nvPr>
            <p:ph type="body" sz="quarter" idx="10"/>
          </p:nvPr>
        </p:nvSpPr>
        <p:spPr>
          <a:xfrm>
            <a:off x="381000" y="1066800"/>
            <a:ext cx="8382000" cy="4339650"/>
          </a:xfrm>
        </p:spPr>
        <p:txBody>
          <a:bodyPr/>
          <a:lstStyle/>
          <a:p>
            <a:r>
              <a:rPr lang="en-US" dirty="0" smtClean="0"/>
              <a:t>What is the term for damage to body tissue caused by cold temperatures?</a:t>
            </a:r>
          </a:p>
          <a:p>
            <a:pPr lvl="1"/>
            <a:r>
              <a:rPr lang="en-US" dirty="0" smtClean="0"/>
              <a:t>Frost nip</a:t>
            </a:r>
          </a:p>
          <a:p>
            <a:pPr lvl="1"/>
            <a:r>
              <a:rPr lang="en-US" dirty="0" smtClean="0"/>
              <a:t>Hypothermia</a:t>
            </a:r>
          </a:p>
          <a:p>
            <a:pPr lvl="1"/>
            <a:r>
              <a:rPr lang="en-US" dirty="0" smtClean="0"/>
              <a:t>Frostbite</a:t>
            </a:r>
          </a:p>
          <a:p>
            <a:pPr lvl="1"/>
            <a:r>
              <a:rPr lang="en-US" dirty="0" smtClean="0"/>
              <a:t>Stone cold</a:t>
            </a:r>
          </a:p>
          <a:p>
            <a:endParaRPr lang="en-US" dirty="0" smtClean="0"/>
          </a:p>
          <a:p>
            <a:pPr lvl="1"/>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1" end="1"/>
                                            </p:txEl>
                                          </p:spTgt>
                                        </p:tgtEl>
                                      </p:cBhvr>
                                    </p:animEffect>
                                    <p:set>
                                      <p:cBhvr>
                                        <p:cTn id="7" dur="1" fill="hold">
                                          <p:stCondLst>
                                            <p:cond delay="1999"/>
                                          </p:stCondLst>
                                        </p:cTn>
                                        <p:tgtEl>
                                          <p:spTgt spid="3">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2" end="2"/>
                                            </p:txEl>
                                          </p:spTgt>
                                        </p:tgtEl>
                                      </p:cBhvr>
                                    </p:animEffect>
                                    <p:set>
                                      <p:cBhvr>
                                        <p:cTn id="10" dur="1" fill="hold">
                                          <p:stCondLst>
                                            <p:cond delay="1999"/>
                                          </p:stCondLst>
                                        </p:cTn>
                                        <p:tgtEl>
                                          <p:spTgt spid="3">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3">
                                            <p:txEl>
                                              <p:pRg st="4" end="4"/>
                                            </p:txEl>
                                          </p:spTgt>
                                        </p:tgtEl>
                                      </p:cBhvr>
                                    </p:animEffect>
                                    <p:set>
                                      <p:cBhvr>
                                        <p:cTn id="13"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b="1" dirty="0" smtClean="0"/>
              <a:t>Question</a:t>
            </a:r>
            <a:endParaRPr lang="en-US" sz="4400" b="1" dirty="0"/>
          </a:p>
        </p:txBody>
      </p:sp>
      <p:sp>
        <p:nvSpPr>
          <p:cNvPr id="3" name="Text Placeholder 2"/>
          <p:cNvSpPr>
            <a:spLocks noGrp="1"/>
          </p:cNvSpPr>
          <p:nvPr>
            <p:ph type="body" sz="quarter" idx="10"/>
          </p:nvPr>
        </p:nvSpPr>
        <p:spPr>
          <a:xfrm>
            <a:off x="381000" y="1295400"/>
            <a:ext cx="8382000" cy="2782300"/>
          </a:xfrm>
        </p:spPr>
        <p:txBody>
          <a:bodyPr/>
          <a:lstStyle/>
          <a:p>
            <a:r>
              <a:rPr lang="en-US" dirty="0" smtClean="0"/>
              <a:t>What is it called when the body temperature drops to less than 95F?</a:t>
            </a:r>
          </a:p>
          <a:p>
            <a:pPr lvl="1"/>
            <a:r>
              <a:rPr lang="en-US" dirty="0" smtClean="0"/>
              <a:t>Frost nip</a:t>
            </a:r>
          </a:p>
          <a:p>
            <a:pPr lvl="1"/>
            <a:r>
              <a:rPr lang="en-US" dirty="0" smtClean="0"/>
              <a:t>Hypothermia</a:t>
            </a:r>
          </a:p>
          <a:p>
            <a:pPr lvl="1"/>
            <a:r>
              <a:rPr lang="en-US" dirty="0" smtClean="0"/>
              <a:t>Frostbite</a:t>
            </a:r>
          </a:p>
          <a:p>
            <a:pPr lvl="1"/>
            <a:r>
              <a:rPr lang="en-US" dirty="0" smtClean="0"/>
              <a:t>Coffee time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1" end="1"/>
                                            </p:txEl>
                                          </p:spTgt>
                                        </p:tgtEl>
                                      </p:cBhvr>
                                    </p:animEffect>
                                    <p:set>
                                      <p:cBhvr>
                                        <p:cTn id="7" dur="1" fill="hold">
                                          <p:stCondLst>
                                            <p:cond delay="1999"/>
                                          </p:stCondLst>
                                        </p:cTn>
                                        <p:tgtEl>
                                          <p:spTgt spid="3">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3" end="3"/>
                                            </p:txEl>
                                          </p:spTgt>
                                        </p:tgtEl>
                                      </p:cBhvr>
                                    </p:animEffect>
                                    <p:set>
                                      <p:cBhvr>
                                        <p:cTn id="10" dur="1" fill="hold">
                                          <p:stCondLst>
                                            <p:cond delay="1999"/>
                                          </p:stCondLst>
                                        </p:cTn>
                                        <p:tgtEl>
                                          <p:spTgt spid="3">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3">
                                            <p:txEl>
                                              <p:pRg st="4" end="4"/>
                                            </p:txEl>
                                          </p:spTgt>
                                        </p:tgtEl>
                                      </p:cBhvr>
                                    </p:animEffect>
                                    <p:set>
                                      <p:cBhvr>
                                        <p:cTn id="13"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What does it all mean</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Text Placeholder 4"/>
          <p:cNvSpPr>
            <a:spLocks noGrp="1"/>
          </p:cNvSpPr>
          <p:nvPr>
            <p:ph type="body" idx="1"/>
          </p:nvPr>
        </p:nvSpPr>
        <p:spPr>
          <a:xfrm>
            <a:off x="722313" y="4129901"/>
            <a:ext cx="7772400" cy="276999"/>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Preparing for the storm</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effectLst>
                  <a:outerShdw blurRad="38100" dist="38100" dir="2700000" algn="tl">
                    <a:srgbClr val="000000">
                      <a:alpha val="43137"/>
                    </a:srgbClr>
                  </a:outerShdw>
                </a:effectLst>
              </a:rPr>
              <a:t>Basic Definitions</a:t>
            </a:r>
            <a:br>
              <a:rPr lang="en-US" b="1" dirty="0" smtClean="0">
                <a:effectLst>
                  <a:outerShdw blurRad="38100" dist="38100" dir="2700000" algn="tl">
                    <a:srgbClr val="000000">
                      <a:alpha val="43137"/>
                    </a:srgbClr>
                  </a:outerShdw>
                </a:effectLst>
              </a:rPr>
            </a:br>
            <a:r>
              <a:rPr lang="en-US" sz="3200" b="1" i="1" dirty="0" smtClean="0">
                <a:effectLst>
                  <a:outerShdw blurRad="38100" dist="38100" dir="2700000" algn="tl">
                    <a:srgbClr val="000000">
                      <a:alpha val="43137"/>
                    </a:srgbClr>
                  </a:outerShdw>
                </a:effectLst>
              </a:rPr>
              <a:t>Outlooks</a:t>
            </a:r>
            <a:endParaRPr lang="en-US" sz="3200" b="1" i="1" dirty="0">
              <a:effectLst>
                <a:outerShdw blurRad="38100" dist="38100" dir="2700000" algn="tl">
                  <a:srgbClr val="000000">
                    <a:alpha val="43137"/>
                  </a:srgbClr>
                </a:outerShdw>
              </a:effectLst>
            </a:endParaRPr>
          </a:p>
        </p:txBody>
      </p:sp>
      <p:sp>
        <p:nvSpPr>
          <p:cNvPr id="5123" name="Content Placeholder 3"/>
          <p:cNvSpPr>
            <a:spLocks noGrp="1"/>
          </p:cNvSpPr>
          <p:nvPr>
            <p:ph idx="1"/>
          </p:nvPr>
        </p:nvSpPr>
        <p:spPr>
          <a:xfrm>
            <a:off x="381000" y="1412875"/>
            <a:ext cx="8382000" cy="3822585"/>
          </a:xfrm>
        </p:spPr>
        <p:txBody>
          <a:bodyPr/>
          <a:lstStyle/>
          <a:p>
            <a:r>
              <a:rPr lang="en-US" sz="3600" dirty="0" smtClean="0">
                <a:effectLst>
                  <a:outerShdw blurRad="38100" dist="38100" dir="2700000" algn="tl">
                    <a:srgbClr val="000000">
                      <a:alpha val="43137"/>
                    </a:srgbClr>
                  </a:outerShdw>
                </a:effectLst>
              </a:rPr>
              <a:t>Hazardous Weather Outlook (HWO)</a:t>
            </a:r>
          </a:p>
          <a:p>
            <a:pPr lvl="1" eaLnBrk="1" hangingPunct="1"/>
            <a:r>
              <a:rPr lang="en-US" sz="3600" dirty="0" smtClean="0">
                <a:effectLst>
                  <a:outerShdw blurRad="38100" dist="38100" dir="2700000" algn="tl">
                    <a:srgbClr val="000000">
                      <a:alpha val="43137"/>
                    </a:srgbClr>
                  </a:outerShdw>
                </a:effectLst>
              </a:rPr>
              <a:t>Issued </a:t>
            </a:r>
            <a:r>
              <a:rPr lang="en-US" sz="3600" dirty="0" smtClean="0">
                <a:solidFill>
                  <a:srgbClr val="FF0000"/>
                </a:solidFill>
                <a:effectLst>
                  <a:outerShdw blurRad="38100" dist="38100" dir="2700000" algn="tl">
                    <a:srgbClr val="000000">
                      <a:alpha val="43137"/>
                    </a:srgbClr>
                  </a:outerShdw>
                </a:effectLst>
              </a:rPr>
              <a:t>at least </a:t>
            </a:r>
            <a:r>
              <a:rPr lang="en-US" sz="3600" dirty="0" smtClean="0">
                <a:effectLst>
                  <a:outerShdw blurRad="38100" dist="38100" dir="2700000" algn="tl">
                    <a:srgbClr val="000000">
                      <a:alpha val="43137"/>
                    </a:srgbClr>
                  </a:outerShdw>
                </a:effectLst>
              </a:rPr>
              <a:t>one time EVERY day between 4 am and 5 am</a:t>
            </a:r>
          </a:p>
          <a:p>
            <a:pPr lvl="1" eaLnBrk="1" hangingPunct="1"/>
            <a:r>
              <a:rPr lang="en-US" sz="3600" dirty="0" smtClean="0">
                <a:effectLst>
                  <a:outerShdw blurRad="38100" dist="38100" dir="2700000" algn="tl">
                    <a:srgbClr val="000000">
                      <a:alpha val="43137"/>
                    </a:srgbClr>
                  </a:outerShdw>
                </a:effectLst>
              </a:rPr>
              <a:t>Outlines potential weather hazards expected over the next 7 days</a:t>
            </a:r>
          </a:p>
          <a:p>
            <a:pPr lvl="1" eaLnBrk="1" hangingPunct="1"/>
            <a:r>
              <a:rPr lang="en-US" sz="3600" dirty="0" smtClean="0">
                <a:effectLst>
                  <a:outerShdw blurRad="38100" dist="38100" dir="2700000" algn="tl">
                    <a:srgbClr val="000000">
                      <a:alpha val="43137"/>
                    </a:srgbClr>
                  </a:outerShdw>
                </a:effectLst>
              </a:rPr>
              <a:t>The potential for major storms beyond 2 days will be discussed in the HWO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2000"/>
                                        <p:tgtEl>
                                          <p:spTgt spid="51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20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2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defRPr/>
            </a:pPr>
            <a:r>
              <a:rPr lang="en-US" b="1" dirty="0" smtClean="0">
                <a:effectLst>
                  <a:outerShdw blurRad="38100" dist="38100" dir="2700000" algn="tl">
                    <a:srgbClr val="000000">
                      <a:alpha val="43137"/>
                    </a:srgbClr>
                  </a:outerShdw>
                </a:effectLst>
              </a:rPr>
              <a:t>Basic Definitions</a:t>
            </a:r>
            <a:endParaRPr lang="en-US" sz="2000" b="1" i="1" dirty="0">
              <a:effectLst>
                <a:outerShdw blurRad="38100" dist="38100" dir="2700000" algn="tl">
                  <a:srgbClr val="000000">
                    <a:alpha val="43137"/>
                  </a:srgbClr>
                </a:outerShdw>
              </a:effectLst>
            </a:endParaRPr>
          </a:p>
        </p:txBody>
      </p:sp>
      <p:sp>
        <p:nvSpPr>
          <p:cNvPr id="6147" name="Content Placeholder 3"/>
          <p:cNvSpPr>
            <a:spLocks noGrp="1"/>
          </p:cNvSpPr>
          <p:nvPr>
            <p:ph idx="1"/>
          </p:nvPr>
        </p:nvSpPr>
        <p:spPr>
          <a:xfrm>
            <a:off x="762000" y="1219200"/>
            <a:ext cx="7772400" cy="3299365"/>
          </a:xfrm>
        </p:spPr>
        <p:txBody>
          <a:bodyPr/>
          <a:lstStyle/>
          <a:p>
            <a:r>
              <a:rPr lang="en-US" dirty="0" smtClean="0">
                <a:effectLst>
                  <a:outerShdw blurRad="38100" dist="38100" dir="2700000" algn="tl">
                    <a:srgbClr val="000000">
                      <a:alpha val="43137"/>
                    </a:srgbClr>
                  </a:outerShdw>
                </a:effectLst>
              </a:rPr>
              <a:t>WATCH</a:t>
            </a:r>
          </a:p>
          <a:p>
            <a:pPr lvl="1"/>
            <a:r>
              <a:rPr lang="en-US" sz="3200" dirty="0" smtClean="0">
                <a:effectLst>
                  <a:outerShdw blurRad="38100" dist="38100" dir="2700000" algn="tl">
                    <a:srgbClr val="000000">
                      <a:alpha val="43137"/>
                    </a:srgbClr>
                  </a:outerShdw>
                </a:effectLst>
              </a:rPr>
              <a:t>Issued when the risk of a hazardous event has increased significantly, but its occurrence, location, and/or timing is still uncertain</a:t>
            </a:r>
          </a:p>
          <a:p>
            <a:pPr lvl="1"/>
            <a:r>
              <a:rPr lang="en-US" sz="3200" dirty="0" smtClean="0">
                <a:effectLst>
                  <a:outerShdw blurRad="38100" dist="38100" dir="2700000" algn="tl">
                    <a:srgbClr val="000000">
                      <a:alpha val="43137"/>
                    </a:srgbClr>
                  </a:outerShdw>
                </a:effectLst>
              </a:rPr>
              <a:t>At least </a:t>
            </a:r>
            <a:r>
              <a:rPr lang="en-US" sz="3200" dirty="0" smtClean="0">
                <a:solidFill>
                  <a:srgbClr val="FF0000"/>
                </a:solidFill>
                <a:effectLst>
                  <a:outerShdw blurRad="38100" dist="38100" dir="2700000" algn="tl">
                    <a:srgbClr val="000000">
                      <a:alpha val="43137"/>
                    </a:srgbClr>
                  </a:outerShdw>
                </a:effectLst>
              </a:rPr>
              <a:t>50% or greater </a:t>
            </a:r>
            <a:r>
              <a:rPr lang="en-US" sz="3200" dirty="0" smtClean="0">
                <a:effectLst>
                  <a:outerShdw blurRad="38100" dist="38100" dir="2700000" algn="tl">
                    <a:srgbClr val="000000">
                      <a:alpha val="43137"/>
                    </a:srgbClr>
                  </a:outerShdw>
                </a:effectLst>
              </a:rPr>
              <a:t>probability of event occurring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2000"/>
                                        <p:tgtEl>
                                          <p:spTgt spid="61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20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lang="en-US" b="1" dirty="0" smtClean="0"/>
              <a:t>Winter Storm Watch</a:t>
            </a:r>
            <a:br>
              <a:rPr lang="en-US" b="1" dirty="0" smtClean="0"/>
            </a:br>
            <a:r>
              <a:rPr lang="en-US" sz="2800" b="1" dirty="0" smtClean="0"/>
              <a:t>24 to 48 hours</a:t>
            </a:r>
            <a:endParaRPr lang="en-US" sz="2800" b="1" dirty="0"/>
          </a:p>
        </p:txBody>
      </p:sp>
      <p:sp>
        <p:nvSpPr>
          <p:cNvPr id="3" name="Content Placeholder 2"/>
          <p:cNvSpPr>
            <a:spLocks noGrp="1"/>
          </p:cNvSpPr>
          <p:nvPr>
            <p:ph idx="1"/>
          </p:nvPr>
        </p:nvSpPr>
        <p:spPr>
          <a:xfrm>
            <a:off x="381000" y="1676400"/>
            <a:ext cx="8382000" cy="3053144"/>
          </a:xfrm>
        </p:spPr>
        <p:txBody>
          <a:bodyPr/>
          <a:lstStyle/>
          <a:p>
            <a:r>
              <a:rPr lang="en-US" dirty="0" smtClean="0"/>
              <a:t>Monitor NOAA Weather Radio and local forecasts</a:t>
            </a:r>
          </a:p>
          <a:p>
            <a:r>
              <a:rPr lang="en-US" dirty="0" smtClean="0"/>
              <a:t>Plan trips around winter storms</a:t>
            </a:r>
          </a:p>
          <a:p>
            <a:r>
              <a:rPr lang="en-US" dirty="0" smtClean="0"/>
              <a:t>Plan alternate routes</a:t>
            </a:r>
          </a:p>
          <a:p>
            <a:r>
              <a:rPr lang="en-US" dirty="0" smtClean="0"/>
              <a:t>Be alert for changing weather conditions</a:t>
            </a:r>
          </a:p>
          <a:p>
            <a:r>
              <a:rPr lang="en-US" dirty="0" smtClean="0"/>
              <a:t>Ensure adequate food and water supplies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Basic Definitions</a:t>
            </a:r>
            <a:br>
              <a:rPr lang="en-US" b="1" dirty="0" smtClean="0">
                <a:effectLst>
                  <a:outerShdw blurRad="38100" dist="38100" dir="2700000" algn="tl">
                    <a:srgbClr val="000000">
                      <a:alpha val="43137"/>
                    </a:srgbClr>
                  </a:outerShdw>
                </a:effectLst>
              </a:rPr>
            </a:br>
            <a:r>
              <a:rPr lang="en-US" sz="2000" b="1" dirty="0" smtClean="0">
                <a:effectLst>
                  <a:outerShdw blurRad="38100" dist="38100" dir="2700000" algn="tl">
                    <a:srgbClr val="000000">
                      <a:alpha val="43137"/>
                    </a:srgbClr>
                  </a:outerShdw>
                </a:effectLst>
              </a:rPr>
              <a:t>Continued</a:t>
            </a:r>
            <a:endParaRPr lang="en-US" sz="2000" b="1" i="1" dirty="0">
              <a:effectLst>
                <a:outerShdw blurRad="38100" dist="38100" dir="2700000" algn="tl">
                  <a:srgbClr val="000000">
                    <a:alpha val="43137"/>
                  </a:srgbClr>
                </a:outerShdw>
              </a:effectLst>
            </a:endParaRPr>
          </a:p>
        </p:txBody>
      </p:sp>
      <p:sp>
        <p:nvSpPr>
          <p:cNvPr id="7171" name="Content Placeholder 3"/>
          <p:cNvSpPr>
            <a:spLocks noGrp="1"/>
          </p:cNvSpPr>
          <p:nvPr>
            <p:ph idx="1"/>
          </p:nvPr>
        </p:nvSpPr>
        <p:spPr>
          <a:xfrm>
            <a:off x="763588" y="1576388"/>
            <a:ext cx="7772400" cy="3742563"/>
          </a:xfrm>
        </p:spPr>
        <p:txBody>
          <a:bodyPr/>
          <a:lstStyle/>
          <a:p>
            <a:r>
              <a:rPr lang="en-US" dirty="0" smtClean="0">
                <a:effectLst>
                  <a:outerShdw blurRad="38100" dist="38100" dir="2700000" algn="tl">
                    <a:srgbClr val="000000">
                      <a:alpha val="43137"/>
                    </a:srgbClr>
                  </a:outerShdw>
                </a:effectLst>
              </a:rPr>
              <a:t>WARNING</a:t>
            </a:r>
          </a:p>
          <a:p>
            <a:pPr lvl="1"/>
            <a:r>
              <a:rPr lang="en-US" sz="3200" dirty="0" smtClean="0">
                <a:effectLst>
                  <a:outerShdw blurRad="38100" dist="38100" dir="2700000" algn="tl">
                    <a:srgbClr val="000000">
                      <a:alpha val="43137"/>
                    </a:srgbClr>
                  </a:outerShdw>
                </a:effectLst>
              </a:rPr>
              <a:t>Issued when a hazardous weather event is occurring, is imminent, or has a very high probability of occurring. A warning is used for conditions posing a threat to life or property</a:t>
            </a:r>
          </a:p>
          <a:p>
            <a:pPr lvl="1"/>
            <a:r>
              <a:rPr lang="en-US" sz="3200" dirty="0" smtClean="0">
                <a:effectLst>
                  <a:outerShdw blurRad="38100" dist="38100" dir="2700000" algn="tl">
                    <a:srgbClr val="000000">
                      <a:alpha val="43137"/>
                    </a:srgbClr>
                  </a:outerShdw>
                </a:effectLst>
              </a:rPr>
              <a:t>At least </a:t>
            </a:r>
            <a:r>
              <a:rPr lang="en-US" sz="3200" dirty="0" smtClean="0">
                <a:solidFill>
                  <a:srgbClr val="FF0000"/>
                </a:solidFill>
                <a:effectLst>
                  <a:outerShdw blurRad="38100" dist="38100" dir="2700000" algn="tl">
                    <a:srgbClr val="000000">
                      <a:alpha val="43137"/>
                    </a:srgbClr>
                  </a:outerShdw>
                </a:effectLst>
              </a:rPr>
              <a:t>80% or greater </a:t>
            </a:r>
            <a:r>
              <a:rPr lang="en-US" sz="3200" dirty="0" smtClean="0">
                <a:effectLst>
                  <a:outerShdw blurRad="38100" dist="38100" dir="2700000" algn="tl">
                    <a:srgbClr val="000000">
                      <a:alpha val="43137"/>
                    </a:srgbClr>
                  </a:outerShdw>
                </a:effectLst>
              </a:rPr>
              <a:t>probability of event occurring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20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20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Text Placeholder 2"/>
          <p:cNvSpPr>
            <a:spLocks noGrp="1"/>
          </p:cNvSpPr>
          <p:nvPr>
            <p:ph type="body" sz="quarter" idx="10"/>
          </p:nvPr>
        </p:nvSpPr>
        <p:spPr>
          <a:xfrm>
            <a:off x="381000" y="1411552"/>
            <a:ext cx="8382000" cy="3933384"/>
          </a:xfrm>
        </p:spPr>
        <p:txBody>
          <a:bodyPr/>
          <a:lstStyle/>
          <a:p>
            <a:r>
              <a:rPr lang="en-US" sz="3600" dirty="0" smtClean="0">
                <a:effectLst>
                  <a:outerShdw blurRad="38100" dist="38100" dir="2700000" algn="tl">
                    <a:srgbClr val="000000">
                      <a:alpha val="43137"/>
                    </a:srgbClr>
                  </a:outerShdw>
                </a:effectLst>
              </a:rPr>
              <a:t>Winter Weather Safety – What’s the big deal?</a:t>
            </a:r>
          </a:p>
          <a:p>
            <a:r>
              <a:rPr lang="en-US" sz="3600" dirty="0" smtClean="0">
                <a:effectLst>
                  <a:outerShdw blurRad="38100" dist="38100" dir="2700000" algn="tl">
                    <a:srgbClr val="000000">
                      <a:alpha val="43137"/>
                    </a:srgbClr>
                  </a:outerShdw>
                </a:effectLst>
              </a:rPr>
              <a:t>Threats from hazardous winter weather</a:t>
            </a:r>
          </a:p>
          <a:p>
            <a:r>
              <a:rPr lang="en-US" sz="3600" dirty="0" smtClean="0">
                <a:effectLst>
                  <a:outerShdw blurRad="38100" dist="38100" dir="2700000" algn="tl">
                    <a:srgbClr val="000000">
                      <a:alpha val="43137"/>
                    </a:srgbClr>
                  </a:outerShdw>
                </a:effectLst>
              </a:rPr>
              <a:t>Planning and preparation for winter storms</a:t>
            </a:r>
          </a:p>
          <a:p>
            <a:r>
              <a:rPr lang="en-US" sz="3600" dirty="0" smtClean="0">
                <a:effectLst>
                  <a:outerShdw blurRad="38100" dist="38100" dir="2700000" algn="tl">
                    <a:srgbClr val="000000">
                      <a:alpha val="43137"/>
                    </a:srgbClr>
                  </a:outerShdw>
                </a:effectLst>
              </a:rPr>
              <a:t>Winter weather survival</a:t>
            </a:r>
          </a:p>
          <a:p>
            <a:r>
              <a:rPr lang="en-US" sz="3600" dirty="0" smtClean="0">
                <a:effectLst>
                  <a:outerShdw blurRad="38100" dist="38100" dir="2700000" algn="tl">
                    <a:srgbClr val="000000">
                      <a:alpha val="43137"/>
                    </a:srgbClr>
                  </a:outerShdw>
                </a:effectLst>
              </a:rPr>
              <a:t>After the storm – What should I do?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lang="en-US" b="1" dirty="0" smtClean="0"/>
              <a:t>Winter Storm Warning</a:t>
            </a:r>
            <a:br>
              <a:rPr lang="en-US" b="1" dirty="0" smtClean="0"/>
            </a:br>
            <a:r>
              <a:rPr lang="en-US" sz="2800" b="1" dirty="0" smtClean="0"/>
              <a:t>12 to 24 hours</a:t>
            </a:r>
            <a:endParaRPr lang="en-US" sz="2800" b="1" dirty="0"/>
          </a:p>
        </p:txBody>
      </p:sp>
      <p:sp>
        <p:nvSpPr>
          <p:cNvPr id="3" name="Content Placeholder 2"/>
          <p:cNvSpPr>
            <a:spLocks noGrp="1"/>
          </p:cNvSpPr>
          <p:nvPr>
            <p:ph idx="1"/>
          </p:nvPr>
        </p:nvSpPr>
        <p:spPr>
          <a:xfrm>
            <a:off x="381000" y="1524000"/>
            <a:ext cx="8382000" cy="2511457"/>
          </a:xfrm>
        </p:spPr>
        <p:txBody>
          <a:bodyPr/>
          <a:lstStyle/>
          <a:p>
            <a:r>
              <a:rPr lang="en-US" dirty="0" smtClean="0">
                <a:effectLst>
                  <a:outerShdw blurRad="38100" dist="38100" dir="2700000" algn="tl">
                    <a:srgbClr val="000000">
                      <a:alpha val="43137"/>
                    </a:srgbClr>
                  </a:outerShdw>
                </a:effectLst>
              </a:rPr>
              <a:t>Stay indoors!</a:t>
            </a:r>
          </a:p>
          <a:p>
            <a:r>
              <a:rPr lang="en-US" dirty="0" smtClean="0">
                <a:effectLst>
                  <a:outerShdw blurRad="38100" dist="38100" dir="2700000" algn="tl">
                    <a:srgbClr val="000000">
                      <a:alpha val="43137"/>
                    </a:srgbClr>
                  </a:outerShdw>
                </a:effectLst>
              </a:rPr>
              <a:t>Wear appropriate clothing</a:t>
            </a:r>
          </a:p>
          <a:p>
            <a:r>
              <a:rPr lang="en-US" dirty="0" smtClean="0">
                <a:effectLst>
                  <a:outerShdw blurRad="38100" dist="38100" dir="2700000" algn="tl">
                    <a:srgbClr val="000000">
                      <a:alpha val="43137"/>
                    </a:srgbClr>
                  </a:outerShdw>
                </a:effectLst>
              </a:rPr>
              <a:t>Avoid traveling</a:t>
            </a:r>
          </a:p>
          <a:p>
            <a:r>
              <a:rPr lang="en-US" dirty="0" smtClean="0">
                <a:effectLst>
                  <a:outerShdw blurRad="38100" dist="38100" dir="2700000" algn="tl">
                    <a:srgbClr val="000000">
                      <a:alpha val="43137"/>
                    </a:srgbClr>
                  </a:outerShdw>
                </a:effectLst>
              </a:rPr>
              <a:t>Continue to monitor NOAA Weather Radio and local forecasts</a:t>
            </a:r>
            <a:endParaRPr lang="en-US"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Preparing for the Storm</a:t>
            </a:r>
            <a:br>
              <a:rPr lang="en-US" b="1" dirty="0" smtClean="0">
                <a:effectLst>
                  <a:outerShdw blurRad="38100" dist="38100" dir="2700000" algn="tl">
                    <a:srgbClr val="000000">
                      <a:alpha val="43137"/>
                    </a:srgbClr>
                  </a:outerShdw>
                </a:effectLst>
              </a:rPr>
            </a:br>
            <a:r>
              <a:rPr lang="en-US" sz="3600" b="1" i="1" dirty="0" smtClean="0">
                <a:effectLst>
                  <a:outerShdw blurRad="38100" dist="38100" dir="2700000" algn="tl">
                    <a:srgbClr val="000000">
                      <a:alpha val="43137"/>
                    </a:srgbClr>
                  </a:outerShdw>
                </a:effectLst>
              </a:rPr>
              <a:t>At Home</a:t>
            </a:r>
            <a:endParaRPr lang="en-US" sz="3600" b="1" i="1"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381000" y="1524000"/>
            <a:ext cx="8382000" cy="3496342"/>
          </a:xfrm>
        </p:spPr>
        <p:txBody>
          <a:bodyPr/>
          <a:lstStyle/>
          <a:p>
            <a:r>
              <a:rPr lang="en-US" dirty="0" smtClean="0">
                <a:effectLst>
                  <a:outerShdw blurRad="38100" dist="38100" dir="2700000" algn="tl">
                    <a:srgbClr val="000000">
                      <a:alpha val="43137"/>
                    </a:srgbClr>
                  </a:outerShdw>
                </a:effectLst>
              </a:rPr>
              <a:t>Flashlight</a:t>
            </a:r>
          </a:p>
          <a:p>
            <a:r>
              <a:rPr lang="en-US" dirty="0" smtClean="0">
                <a:effectLst>
                  <a:outerShdw blurRad="38100" dist="38100" dir="2700000" algn="tl">
                    <a:srgbClr val="000000">
                      <a:alpha val="43137"/>
                    </a:srgbClr>
                  </a:outerShdw>
                </a:effectLst>
              </a:rPr>
              <a:t>NOAA Weather Radio</a:t>
            </a:r>
          </a:p>
          <a:p>
            <a:r>
              <a:rPr lang="en-US" dirty="0" smtClean="0">
                <a:effectLst>
                  <a:outerShdw blurRad="38100" dist="38100" dir="2700000" algn="tl">
                    <a:srgbClr val="000000">
                      <a:alpha val="43137"/>
                    </a:srgbClr>
                  </a:outerShdw>
                </a:effectLst>
              </a:rPr>
              <a:t>Blankets and heavy clothing</a:t>
            </a:r>
          </a:p>
          <a:p>
            <a:r>
              <a:rPr lang="en-US" dirty="0" smtClean="0">
                <a:effectLst>
                  <a:outerShdw blurRad="38100" dist="38100" dir="2700000" algn="tl">
                    <a:srgbClr val="000000">
                      <a:alpha val="43137"/>
                    </a:srgbClr>
                  </a:outerShdw>
                </a:effectLst>
              </a:rPr>
              <a:t>Items for infants, elderly or disabled family member</a:t>
            </a:r>
          </a:p>
          <a:p>
            <a:r>
              <a:rPr lang="en-US" dirty="0" smtClean="0">
                <a:effectLst>
                  <a:outerShdw blurRad="38100" dist="38100" dir="2700000" algn="tl">
                    <a:srgbClr val="000000">
                      <a:alpha val="43137"/>
                    </a:srgbClr>
                  </a:outerShdw>
                </a:effectLst>
              </a:rPr>
              <a:t>Watch for potential fire and carbon monoxide hazards</a:t>
            </a:r>
            <a:endParaRPr lang="en-US" dirty="0">
              <a:effectLst>
                <a:outerShdw blurRad="38100" dist="38100" dir="2700000" algn="tl">
                  <a:srgbClr val="000000">
                    <a:alpha val="43137"/>
                  </a:srgbClr>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Preparing for the Storm</a:t>
            </a:r>
            <a:br>
              <a:rPr lang="en-US" b="1" dirty="0" smtClean="0">
                <a:effectLst>
                  <a:outerShdw blurRad="38100" dist="38100" dir="2700000" algn="tl">
                    <a:srgbClr val="000000">
                      <a:alpha val="43137"/>
                    </a:srgbClr>
                  </a:outerShdw>
                </a:effectLst>
              </a:rPr>
            </a:br>
            <a:r>
              <a:rPr lang="en-US" sz="3600" b="1" i="1" dirty="0" smtClean="0">
                <a:effectLst>
                  <a:outerShdw blurRad="38100" dist="38100" dir="2700000" algn="tl">
                    <a:srgbClr val="000000">
                      <a:alpha val="43137"/>
                    </a:srgbClr>
                  </a:outerShdw>
                </a:effectLst>
              </a:rPr>
              <a:t>Your vehicle</a:t>
            </a:r>
            <a:endParaRPr lang="en-US" sz="3600" b="1" i="1"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381000" y="1524000"/>
            <a:ext cx="8382000" cy="5219891"/>
          </a:xfrm>
        </p:spPr>
        <p:txBody>
          <a:bodyPr/>
          <a:lstStyle/>
          <a:p>
            <a:r>
              <a:rPr lang="en-US" dirty="0" smtClean="0">
                <a:effectLst>
                  <a:outerShdw blurRad="38100" dist="38100" dir="2700000" algn="tl">
                    <a:srgbClr val="000000">
                      <a:alpha val="43137"/>
                    </a:srgbClr>
                  </a:outerShdw>
                </a:effectLst>
              </a:rPr>
              <a:t>First aid kit</a:t>
            </a:r>
          </a:p>
          <a:p>
            <a:r>
              <a:rPr lang="en-US" dirty="0" smtClean="0">
                <a:effectLst>
                  <a:outerShdw blurRad="38100" dist="38100" dir="2700000" algn="tl">
                    <a:srgbClr val="000000">
                      <a:alpha val="43137"/>
                    </a:srgbClr>
                  </a:outerShdw>
                </a:effectLst>
              </a:rPr>
              <a:t>Blankets</a:t>
            </a:r>
          </a:p>
          <a:p>
            <a:r>
              <a:rPr lang="en-US" dirty="0" smtClean="0">
                <a:effectLst>
                  <a:outerShdw blurRad="38100" dist="38100" dir="2700000" algn="tl">
                    <a:srgbClr val="000000">
                      <a:alpha val="43137"/>
                    </a:srgbClr>
                  </a:outerShdw>
                </a:effectLst>
              </a:rPr>
              <a:t>Flash Light/Flares</a:t>
            </a:r>
          </a:p>
          <a:p>
            <a:r>
              <a:rPr lang="en-US" dirty="0" smtClean="0">
                <a:effectLst>
                  <a:outerShdw blurRad="38100" dist="38100" dir="2700000" algn="tl">
                    <a:srgbClr val="000000">
                      <a:alpha val="43137"/>
                    </a:srgbClr>
                  </a:outerShdw>
                </a:effectLst>
              </a:rPr>
              <a:t>Road maps</a:t>
            </a:r>
          </a:p>
          <a:p>
            <a:r>
              <a:rPr lang="en-US" dirty="0" smtClean="0">
                <a:effectLst>
                  <a:outerShdw blurRad="38100" dist="38100" dir="2700000" algn="tl">
                    <a:srgbClr val="000000">
                      <a:alpha val="43137"/>
                    </a:srgbClr>
                  </a:outerShdw>
                </a:effectLst>
              </a:rPr>
              <a:t>Extra Clothing</a:t>
            </a:r>
          </a:p>
          <a:p>
            <a:r>
              <a:rPr lang="en-US" dirty="0" smtClean="0">
                <a:effectLst>
                  <a:outerShdw blurRad="38100" dist="38100" dir="2700000" algn="tl">
                    <a:srgbClr val="000000">
                      <a:alpha val="43137"/>
                    </a:srgbClr>
                  </a:outerShdw>
                </a:effectLst>
              </a:rPr>
              <a:t>Shovel</a:t>
            </a:r>
          </a:p>
          <a:p>
            <a:r>
              <a:rPr lang="en-US" dirty="0" smtClean="0">
                <a:effectLst>
                  <a:outerShdw blurRad="38100" dist="38100" dir="2700000" algn="tl">
                    <a:srgbClr val="000000">
                      <a:alpha val="43137"/>
                    </a:srgbClr>
                  </a:outerShdw>
                </a:effectLst>
              </a:rPr>
              <a:t>Non-perishable food</a:t>
            </a:r>
          </a:p>
          <a:p>
            <a:r>
              <a:rPr lang="en-US" dirty="0" smtClean="0">
                <a:effectLst>
                  <a:outerShdw blurRad="38100" dist="38100" dir="2700000" algn="tl">
                    <a:srgbClr val="000000">
                      <a:alpha val="43137"/>
                    </a:srgbClr>
                  </a:outerShdw>
                </a:effectLst>
              </a:rPr>
              <a:t>Cell phone</a:t>
            </a:r>
          </a:p>
          <a:p>
            <a:pPr>
              <a:buNone/>
            </a:pPr>
            <a:r>
              <a:rPr lang="en-US" dirty="0" smtClean="0">
                <a:effectLst>
                  <a:outerShdw blurRad="38100" dist="38100" dir="2700000" algn="tl">
                    <a:srgbClr val="000000">
                      <a:alpha val="43137"/>
                    </a:srgbClr>
                  </a:outerShdw>
                </a:effectLst>
              </a:rPr>
              <a:t>	</a:t>
            </a:r>
            <a:r>
              <a:rPr lang="en-US" i="1" dirty="0" smtClean="0">
                <a:solidFill>
                  <a:srgbClr val="FF0000"/>
                </a:solidFill>
                <a:effectLst>
                  <a:outerShdw blurRad="38100" dist="38100" dir="2700000" algn="tl">
                    <a:srgbClr val="000000">
                      <a:alpha val="43137"/>
                    </a:srgbClr>
                  </a:outerShdw>
                </a:effectLst>
              </a:rPr>
              <a:t>Remember to keep your gas tank full/nearly full when traveling in severe winter weather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2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2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20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Winter Safety</a:t>
            </a:r>
            <a:br>
              <a:rPr lang="en-US" b="1" dirty="0" smtClean="0">
                <a:effectLst>
                  <a:outerShdw blurRad="38100" dist="38100" dir="2700000" algn="tl">
                    <a:srgbClr val="000000">
                      <a:alpha val="43137"/>
                    </a:srgbClr>
                  </a:outerShdw>
                </a:effectLst>
              </a:rPr>
            </a:br>
            <a:r>
              <a:rPr lang="en-US" sz="3600" b="1" i="1" dirty="0" smtClean="0">
                <a:effectLst>
                  <a:outerShdw blurRad="38100" dist="38100" dir="2700000" algn="tl">
                    <a:srgbClr val="000000">
                      <a:alpha val="43137"/>
                    </a:srgbClr>
                  </a:outerShdw>
                </a:effectLst>
              </a:rPr>
              <a:t>Outside</a:t>
            </a:r>
            <a:endParaRPr lang="en-US" sz="3600" b="1" i="1"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381000" y="1524000"/>
            <a:ext cx="8382000" cy="3053144"/>
          </a:xfrm>
        </p:spPr>
        <p:txBody>
          <a:bodyPr/>
          <a:lstStyle/>
          <a:p>
            <a:r>
              <a:rPr lang="en-US" dirty="0" smtClean="0">
                <a:effectLst>
                  <a:outerShdw blurRad="38100" dist="38100" dir="2700000" algn="tl">
                    <a:srgbClr val="000000">
                      <a:alpha val="43137"/>
                    </a:srgbClr>
                  </a:outerShdw>
                </a:effectLst>
              </a:rPr>
              <a:t>Avoid overexertion </a:t>
            </a:r>
          </a:p>
          <a:p>
            <a:r>
              <a:rPr lang="en-US" dirty="0" smtClean="0">
                <a:effectLst>
                  <a:outerShdw blurRad="38100" dist="38100" dir="2700000" algn="tl">
                    <a:srgbClr val="000000">
                      <a:alpha val="43137"/>
                    </a:srgbClr>
                  </a:outerShdw>
                </a:effectLst>
              </a:rPr>
              <a:t>Walk carefully on snowy, ice sidewalks</a:t>
            </a:r>
          </a:p>
          <a:p>
            <a:r>
              <a:rPr lang="en-US" dirty="0" smtClean="0">
                <a:effectLst>
                  <a:outerShdw blurRad="38100" dist="38100" dir="2700000" algn="tl">
                    <a:srgbClr val="000000">
                      <a:alpha val="43137"/>
                    </a:srgbClr>
                  </a:outerShdw>
                </a:effectLst>
              </a:rPr>
              <a:t>Wear loose-fitting, lightweight warm clothing in layers and waterproof outer layers</a:t>
            </a:r>
          </a:p>
          <a:p>
            <a:r>
              <a:rPr lang="en-US" dirty="0" smtClean="0">
                <a:effectLst>
                  <a:outerShdw blurRad="38100" dist="38100" dir="2700000" algn="tl">
                    <a:srgbClr val="000000">
                      <a:alpha val="43137"/>
                    </a:srgbClr>
                  </a:outerShdw>
                </a:effectLst>
              </a:rPr>
              <a:t>Keep cloths dry</a:t>
            </a:r>
          </a:p>
          <a:p>
            <a:r>
              <a:rPr lang="en-US" dirty="0" smtClean="0">
                <a:effectLst>
                  <a:outerShdw blurRad="38100" dist="38100" dir="2700000" algn="tl">
                    <a:srgbClr val="000000">
                      <a:alpha val="43137"/>
                    </a:srgbClr>
                  </a:outerShdw>
                </a:effectLst>
              </a:rPr>
              <a:t>Understand the hazards of wind chill</a:t>
            </a:r>
            <a:endParaRPr lang="en-US" dirty="0">
              <a:effectLst>
                <a:outerShdw blurRad="38100" dist="38100" dir="2700000" algn="tl">
                  <a:srgbClr val="000000">
                    <a:alpha val="43137"/>
                  </a:srgbClr>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During the Storm</a:t>
            </a:r>
            <a:br>
              <a:rPr lang="en-US" b="1" dirty="0" smtClean="0">
                <a:effectLst>
                  <a:outerShdw blurRad="38100" dist="38100" dir="2700000" algn="tl">
                    <a:srgbClr val="000000">
                      <a:alpha val="43137"/>
                    </a:srgbClr>
                  </a:outerShdw>
                </a:effectLst>
              </a:rPr>
            </a:br>
            <a:r>
              <a:rPr lang="en-US" sz="3600" b="1" i="1" dirty="0" smtClean="0">
                <a:effectLst>
                  <a:outerShdw blurRad="38100" dist="38100" dir="2700000" algn="tl">
                    <a:srgbClr val="000000">
                      <a:alpha val="43137"/>
                    </a:srgbClr>
                  </a:outerShdw>
                </a:effectLst>
              </a:rPr>
              <a:t>Home</a:t>
            </a:r>
            <a:endParaRPr lang="en-US" sz="3600" b="1" i="1"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304800" y="1676400"/>
            <a:ext cx="8382000" cy="984885"/>
          </a:xfrm>
        </p:spPr>
        <p:txBody>
          <a:bodyPr/>
          <a:lstStyle/>
          <a:p>
            <a:r>
              <a:rPr lang="en-US" dirty="0" smtClean="0">
                <a:effectLst>
                  <a:outerShdw blurRad="38100" dist="38100" dir="2700000" algn="tl">
                    <a:srgbClr val="000000">
                      <a:alpha val="43137"/>
                    </a:srgbClr>
                  </a:outerShdw>
                </a:effectLst>
              </a:rPr>
              <a:t>To save heat, close off unneeded rooms</a:t>
            </a:r>
          </a:p>
          <a:p>
            <a:r>
              <a:rPr lang="en-US" dirty="0" smtClean="0">
                <a:effectLst>
                  <a:outerShdw blurRad="38100" dist="38100" dir="2700000" algn="tl">
                    <a:srgbClr val="000000">
                      <a:alpha val="43137"/>
                    </a:srgbClr>
                  </a:outerShdw>
                </a:effectLst>
              </a:rPr>
              <a:t>Maintain adequate food and water intake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During the Storm</a:t>
            </a:r>
            <a:br>
              <a:rPr lang="en-US" b="1" dirty="0" smtClean="0">
                <a:effectLst>
                  <a:outerShdw blurRad="38100" dist="38100" dir="2700000" algn="tl">
                    <a:srgbClr val="000000">
                      <a:alpha val="43137"/>
                    </a:srgbClr>
                  </a:outerShdw>
                </a:effectLst>
              </a:rPr>
            </a:br>
            <a:r>
              <a:rPr lang="en-US" sz="3600" b="1" i="1" dirty="0" smtClean="0">
                <a:effectLst>
                  <a:outerShdw blurRad="38100" dist="38100" dir="2700000" algn="tl">
                    <a:srgbClr val="000000">
                      <a:alpha val="43137"/>
                    </a:srgbClr>
                  </a:outerShdw>
                </a:effectLst>
              </a:rPr>
              <a:t>If travel is necessary</a:t>
            </a:r>
            <a:endParaRPr lang="en-US" sz="3600" b="1" i="1"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381000" y="1412875"/>
            <a:ext cx="8382000" cy="1428083"/>
          </a:xfrm>
        </p:spPr>
        <p:txBody>
          <a:bodyPr/>
          <a:lstStyle/>
          <a:p>
            <a:r>
              <a:rPr lang="en-US" dirty="0" smtClean="0">
                <a:effectLst>
                  <a:outerShdw blurRad="38100" dist="38100" dir="2700000" algn="tl">
                    <a:srgbClr val="000000">
                      <a:alpha val="43137"/>
                    </a:srgbClr>
                  </a:outerShdw>
                </a:effectLst>
              </a:rPr>
              <a:t>Inform someone of your destination and travel time</a:t>
            </a:r>
          </a:p>
          <a:p>
            <a:r>
              <a:rPr lang="en-US" dirty="0" smtClean="0">
                <a:effectLst>
                  <a:outerShdw blurRad="38100" dist="38100" dir="2700000" algn="tl">
                    <a:srgbClr val="000000">
                      <a:alpha val="43137"/>
                    </a:srgbClr>
                  </a:outerShdw>
                </a:effectLst>
              </a:rPr>
              <a:t>Have a cell phone</a:t>
            </a:r>
          </a:p>
        </p:txBody>
      </p:sp>
      <p:pic>
        <p:nvPicPr>
          <p:cNvPr id="6146" name="Picture 2" descr="C:\Documents and Settings\Jamie.Bielinski\Local Settings\Temporary Internet Files\Content.IE5\IJOLA5U7\MCj04397980000[1].png"/>
          <p:cNvPicPr>
            <a:picLocks noChangeAspect="1" noChangeArrowheads="1"/>
          </p:cNvPicPr>
          <p:nvPr/>
        </p:nvPicPr>
        <p:blipFill>
          <a:blip r:embed="rId2" cstate="print"/>
          <a:srcRect/>
          <a:stretch>
            <a:fillRect/>
          </a:stretch>
        </p:blipFill>
        <p:spPr bwMode="auto">
          <a:xfrm>
            <a:off x="3886200" y="2590800"/>
            <a:ext cx="914400" cy="9144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par>
                                <p:cTn id="13" presetID="2" presetClass="entr" presetSubtype="12"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additive="base">
                                        <p:cTn id="15" dur="500" fill="hold"/>
                                        <p:tgtEl>
                                          <p:spTgt spid="6146"/>
                                        </p:tgtEl>
                                        <p:attrNameLst>
                                          <p:attrName>ppt_x</p:attrName>
                                        </p:attrNameLst>
                                      </p:cBhvr>
                                      <p:tavLst>
                                        <p:tav tm="0">
                                          <p:val>
                                            <p:strVal val="0-#ppt_w/2"/>
                                          </p:val>
                                        </p:tav>
                                        <p:tav tm="100000">
                                          <p:val>
                                            <p:strVal val="#ppt_x"/>
                                          </p:val>
                                        </p:tav>
                                      </p:tavLst>
                                    </p:anim>
                                    <p:anim calcmode="lin" valueType="num">
                                      <p:cBhvr additive="base">
                                        <p:cTn id="16"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During the storm</a:t>
            </a:r>
            <a:br>
              <a:rPr lang="en-US" b="1" dirty="0" smtClean="0">
                <a:effectLst>
                  <a:outerShdw blurRad="38100" dist="38100" dir="2700000" algn="tl">
                    <a:srgbClr val="000000">
                      <a:alpha val="43137"/>
                    </a:srgbClr>
                  </a:outerShdw>
                </a:effectLst>
              </a:rPr>
            </a:br>
            <a:r>
              <a:rPr lang="en-US" sz="3600" b="1" i="1" dirty="0" smtClean="0">
                <a:effectLst>
                  <a:outerShdw blurRad="38100" dist="38100" dir="2700000" algn="tl">
                    <a:srgbClr val="000000">
                      <a:alpha val="43137"/>
                    </a:srgbClr>
                  </a:outerShdw>
                </a:effectLst>
              </a:rPr>
              <a:t>If stranded in your vehicle</a:t>
            </a:r>
            <a:endParaRPr lang="en-US" sz="3600" b="1" i="1"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381000" y="1412874"/>
            <a:ext cx="8382000" cy="5292725"/>
          </a:xfrm>
        </p:spPr>
        <p:txBody>
          <a:bodyPr>
            <a:noAutofit/>
          </a:bodyPr>
          <a:lstStyle/>
          <a:p>
            <a:r>
              <a:rPr lang="en-US" dirty="0" smtClean="0">
                <a:effectLst>
                  <a:outerShdw blurRad="38100" dist="38100" dir="2700000" algn="tl">
                    <a:srgbClr val="000000">
                      <a:alpha val="43137"/>
                    </a:srgbClr>
                  </a:outerShdw>
                </a:effectLst>
              </a:rPr>
              <a:t>Attach a bright cloth to your antenna to attract attention</a:t>
            </a:r>
          </a:p>
          <a:p>
            <a:r>
              <a:rPr lang="en-US" dirty="0" smtClean="0">
                <a:effectLst>
                  <a:outerShdw blurRad="38100" dist="38100" dir="2700000" algn="tl">
                    <a:srgbClr val="000000">
                      <a:alpha val="43137"/>
                    </a:srgbClr>
                  </a:outerShdw>
                </a:effectLst>
              </a:rPr>
              <a:t>Remain with your vehicle</a:t>
            </a:r>
          </a:p>
          <a:p>
            <a:r>
              <a:rPr lang="en-US" dirty="0" smtClean="0">
                <a:effectLst>
                  <a:outerShdw blurRad="38100" dist="38100" dir="2700000" algn="tl">
                    <a:srgbClr val="000000">
                      <a:alpha val="43137"/>
                    </a:srgbClr>
                  </a:outerShdw>
                </a:effectLst>
              </a:rPr>
              <a:t>Run the motor about 10 minutes each hour for heat </a:t>
            </a:r>
          </a:p>
          <a:p>
            <a:r>
              <a:rPr lang="en-US" dirty="0" smtClean="0">
                <a:solidFill>
                  <a:srgbClr val="FF0000"/>
                </a:solidFill>
                <a:effectLst>
                  <a:outerShdw blurRad="38100" dist="38100" dir="2700000" algn="tl">
                    <a:srgbClr val="000000">
                      <a:alpha val="43137"/>
                    </a:srgbClr>
                  </a:outerShdw>
                </a:effectLst>
              </a:rPr>
              <a:t>MAKE SURE YOUR EXHAUST PIPE ISN’T BLOCKED</a:t>
            </a:r>
          </a:p>
          <a:p>
            <a:r>
              <a:rPr lang="en-US" dirty="0" smtClean="0">
                <a:effectLst>
                  <a:outerShdw blurRad="38100" dist="38100" dir="2700000" algn="tl">
                    <a:srgbClr val="000000">
                      <a:alpha val="43137"/>
                    </a:srgbClr>
                  </a:outerShdw>
                </a:effectLst>
              </a:rPr>
              <a:t>Get attention by turning on the dome light and emergency flashers with the engine is running</a:t>
            </a:r>
          </a:p>
          <a:p>
            <a:r>
              <a:rPr lang="en-US" dirty="0" smtClean="0">
                <a:effectLst>
                  <a:outerShdw blurRad="38100" dist="38100" dir="2700000" algn="tl">
                    <a:srgbClr val="000000">
                      <a:alpha val="43137"/>
                    </a:srgbClr>
                  </a:outerShdw>
                </a:effectLst>
              </a:rPr>
              <a:t>Exercise</a:t>
            </a:r>
          </a:p>
        </p:txBody>
      </p:sp>
      <p:pic>
        <p:nvPicPr>
          <p:cNvPr id="5123" name="Picture 3" descr="C:\Documents and Settings\Jamie.Bielinski\Local Settings\Temporary Internet Files\Content.IE5\ATUNA1IJ\MMj02828630000[1].gif"/>
          <p:cNvPicPr>
            <a:picLocks noChangeAspect="1" noChangeArrowheads="1" noCrop="1"/>
          </p:cNvPicPr>
          <p:nvPr/>
        </p:nvPicPr>
        <p:blipFill>
          <a:blip r:embed="rId3" cstate="print"/>
          <a:srcRect/>
          <a:stretch>
            <a:fillRect/>
          </a:stretch>
        </p:blipFill>
        <p:spPr bwMode="auto">
          <a:xfrm>
            <a:off x="7086600" y="381000"/>
            <a:ext cx="1066800" cy="843797"/>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3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par>
                          <p:cTn id="12" fill="hold">
                            <p:stCondLst>
                              <p:cond delay="7000"/>
                            </p:stCondLst>
                            <p:childTnLst>
                              <p:par>
                                <p:cTn id="13" presetID="10" presetClass="entr" presetSubtype="0" fill="hold" nodeType="afterEffect">
                                  <p:stCondLst>
                                    <p:cond delay="30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000"/>
                                        <p:tgtEl>
                                          <p:spTgt spid="7">
                                            <p:txEl>
                                              <p:pRg st="2" end="2"/>
                                            </p:txEl>
                                          </p:spTgt>
                                        </p:tgtEl>
                                      </p:cBhvr>
                                    </p:animEffect>
                                  </p:childTnLst>
                                </p:cTn>
                              </p:par>
                            </p:childTnLst>
                          </p:cTn>
                        </p:par>
                        <p:par>
                          <p:cTn id="16" fill="hold">
                            <p:stCondLst>
                              <p:cond delay="12000"/>
                            </p:stCondLst>
                            <p:childTnLst>
                              <p:par>
                                <p:cTn id="17" presetID="10" presetClass="entr" presetSubtype="0" fill="hold" nodeType="afterEffect">
                                  <p:stCondLst>
                                    <p:cond delay="300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000"/>
                                        <p:tgtEl>
                                          <p:spTgt spid="7">
                                            <p:txEl>
                                              <p:pRg st="3" end="3"/>
                                            </p:txEl>
                                          </p:spTgt>
                                        </p:tgtEl>
                                      </p:cBhvr>
                                    </p:animEffect>
                                  </p:childTnLst>
                                </p:cTn>
                              </p:par>
                            </p:childTnLst>
                          </p:cTn>
                        </p:par>
                        <p:par>
                          <p:cTn id="20" fill="hold">
                            <p:stCondLst>
                              <p:cond delay="17000"/>
                            </p:stCondLst>
                            <p:childTnLst>
                              <p:par>
                                <p:cTn id="21" presetID="10" presetClass="entr" presetSubtype="0" fill="hold" nodeType="afterEffect">
                                  <p:stCondLst>
                                    <p:cond delay="300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2000"/>
                                        <p:tgtEl>
                                          <p:spTgt spid="7">
                                            <p:txEl>
                                              <p:pRg st="4" end="4"/>
                                            </p:txEl>
                                          </p:spTgt>
                                        </p:tgtEl>
                                      </p:cBhvr>
                                    </p:animEffect>
                                  </p:childTnLst>
                                </p:cTn>
                              </p:par>
                            </p:childTnLst>
                          </p:cTn>
                        </p:par>
                        <p:par>
                          <p:cTn id="24" fill="hold">
                            <p:stCondLst>
                              <p:cond delay="22000"/>
                            </p:stCondLst>
                            <p:childTnLst>
                              <p:par>
                                <p:cTn id="25" presetID="10" presetClass="entr" presetSubtype="0" fill="hold" nodeType="afterEffect">
                                  <p:stCondLst>
                                    <p:cond delay="300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During the Storm</a:t>
            </a:r>
            <a:br>
              <a:rPr lang="en-US" b="1" dirty="0" smtClean="0">
                <a:effectLst>
                  <a:outerShdw blurRad="38100" dist="38100" dir="2700000" algn="tl">
                    <a:srgbClr val="000000">
                      <a:alpha val="43137"/>
                    </a:srgbClr>
                  </a:outerShdw>
                </a:effectLst>
              </a:rPr>
            </a:br>
            <a:r>
              <a:rPr lang="en-US" sz="3600" b="1" i="1" dirty="0" smtClean="0">
                <a:effectLst>
                  <a:outerShdw blurRad="38100" dist="38100" dir="2700000" algn="tl">
                    <a:srgbClr val="000000">
                      <a:alpha val="43137"/>
                    </a:srgbClr>
                  </a:outerShdw>
                </a:effectLst>
              </a:rPr>
              <a:t>If stranded outside</a:t>
            </a:r>
            <a:endParaRPr lang="en-US" sz="3600" b="1" i="1"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381000" y="1600200"/>
            <a:ext cx="8382000" cy="3276600"/>
          </a:xfrm>
        </p:spPr>
        <p:txBody>
          <a:bodyPr>
            <a:noAutofit/>
          </a:bodyPr>
          <a:lstStyle/>
          <a:p>
            <a:r>
              <a:rPr lang="en-US" dirty="0" smtClean="0">
                <a:effectLst>
                  <a:outerShdw blurRad="38100" dist="38100" dir="2700000" algn="tl">
                    <a:srgbClr val="000000">
                      <a:alpha val="43137"/>
                    </a:srgbClr>
                  </a:outerShdw>
                </a:effectLst>
              </a:rPr>
              <a:t>Try to stay dry and cover all exposed parts of the body</a:t>
            </a:r>
          </a:p>
          <a:p>
            <a:r>
              <a:rPr lang="en-US" dirty="0" smtClean="0">
                <a:effectLst>
                  <a:outerShdw blurRad="38100" dist="38100" dir="2700000" algn="tl">
                    <a:srgbClr val="000000">
                      <a:alpha val="43137"/>
                    </a:srgbClr>
                  </a:outerShdw>
                </a:effectLst>
              </a:rPr>
              <a:t>Prepare a windbreak or snow cave for protection</a:t>
            </a:r>
          </a:p>
          <a:p>
            <a:r>
              <a:rPr lang="en-US" dirty="0" smtClean="0">
                <a:effectLst>
                  <a:outerShdw blurRad="38100" dist="38100" dir="2700000" algn="tl">
                    <a:srgbClr val="000000">
                      <a:alpha val="43137"/>
                    </a:srgbClr>
                  </a:outerShdw>
                </a:effectLst>
              </a:rPr>
              <a:t>Build a fire to attract attention</a:t>
            </a:r>
          </a:p>
          <a:p>
            <a:r>
              <a:rPr lang="en-US" dirty="0" smtClean="0">
                <a:solidFill>
                  <a:srgbClr val="FF0000"/>
                </a:solidFill>
                <a:effectLst>
                  <a:outerShdw blurRad="38100" dist="38100" dir="2700000" algn="tl">
                    <a:srgbClr val="000000">
                      <a:alpha val="43137"/>
                    </a:srgbClr>
                  </a:outerShdw>
                </a:effectLst>
              </a:rPr>
              <a:t>DO NOT EAT SNOW</a:t>
            </a:r>
          </a:p>
        </p:txBody>
      </p:sp>
      <p:pic>
        <p:nvPicPr>
          <p:cNvPr id="4102" name="Picture 6" descr="C:\Documents and Settings\Jamie.Bielinski\Local Settings\Temporary Internet Files\Content.IE5\IJOLA5U7\MMj01725600000[1].gif"/>
          <p:cNvPicPr>
            <a:picLocks noChangeAspect="1" noChangeArrowheads="1" noCrop="1"/>
          </p:cNvPicPr>
          <p:nvPr/>
        </p:nvPicPr>
        <p:blipFill>
          <a:blip r:embed="rId2" cstate="print"/>
          <a:srcRect/>
          <a:stretch>
            <a:fillRect/>
          </a:stretch>
        </p:blipFill>
        <p:spPr bwMode="auto">
          <a:xfrm>
            <a:off x="3124200" y="4800600"/>
            <a:ext cx="2514600" cy="17145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Following the Storm</a:t>
            </a:r>
            <a:endParaRPr lang="en-US" b="1" dirty="0"/>
          </a:p>
        </p:txBody>
      </p:sp>
      <p:sp>
        <p:nvSpPr>
          <p:cNvPr id="3" name="Content Placeholder 2"/>
          <p:cNvSpPr>
            <a:spLocks noGrp="1"/>
          </p:cNvSpPr>
          <p:nvPr>
            <p:ph idx="1"/>
          </p:nvPr>
        </p:nvSpPr>
        <p:spPr>
          <a:xfrm>
            <a:off x="381000" y="1412875"/>
            <a:ext cx="8382000" cy="3496342"/>
          </a:xfrm>
        </p:spPr>
        <p:txBody>
          <a:bodyPr/>
          <a:lstStyle/>
          <a:p>
            <a:r>
              <a:rPr lang="en-US" dirty="0" smtClean="0">
                <a:effectLst>
                  <a:outerShdw blurRad="38100" dist="38100" dir="2700000" algn="tl">
                    <a:srgbClr val="000000">
                      <a:alpha val="43137"/>
                    </a:srgbClr>
                  </a:outerShdw>
                </a:effectLst>
              </a:rPr>
              <a:t>Continue listening to NOAA Weather Radio and media for updates and instructions</a:t>
            </a:r>
          </a:p>
          <a:p>
            <a:r>
              <a:rPr lang="en-US" dirty="0" smtClean="0">
                <a:effectLst>
                  <a:outerShdw blurRad="38100" dist="38100" dir="2700000" algn="tl">
                    <a:srgbClr val="000000">
                      <a:alpha val="43137"/>
                    </a:srgbClr>
                  </a:outerShdw>
                </a:effectLst>
              </a:rPr>
              <a:t>Help neighbors who may need assistance</a:t>
            </a:r>
          </a:p>
          <a:p>
            <a:r>
              <a:rPr lang="en-US" dirty="0" smtClean="0">
                <a:effectLst>
                  <a:outerShdw blurRad="38100" dist="38100" dir="2700000" algn="tl">
                    <a:srgbClr val="000000">
                      <a:alpha val="43137"/>
                    </a:srgbClr>
                  </a:outerShdw>
                </a:effectLst>
              </a:rPr>
              <a:t>Avoid traveling until conditions have </a:t>
            </a:r>
            <a:r>
              <a:rPr lang="en-US" dirty="0" err="1" smtClean="0">
                <a:effectLst>
                  <a:outerShdw blurRad="38100" dist="38100" dir="2700000" algn="tl">
                    <a:srgbClr val="000000">
                      <a:alpha val="43137"/>
                    </a:srgbClr>
                  </a:outerShdw>
                </a:effectLst>
              </a:rPr>
              <a:t>imporved</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Avoid overexertion such as shoveling snow</a:t>
            </a:r>
          </a:p>
          <a:p>
            <a:r>
              <a:rPr lang="en-US" dirty="0" smtClean="0">
                <a:effectLst>
                  <a:outerShdw blurRad="38100" dist="38100" dir="2700000" algn="tl">
                    <a:srgbClr val="000000">
                      <a:alpha val="43137"/>
                    </a:srgbClr>
                  </a:outerShdw>
                </a:effectLst>
              </a:rPr>
              <a:t>Be prepared when venturing outdoors for the first time after the storm</a:t>
            </a:r>
            <a:endParaRPr lang="en-US"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a:xfrm>
            <a:off x="381000" y="1412875"/>
            <a:ext cx="8382000" cy="2068259"/>
          </a:xfrm>
        </p:spPr>
        <p:txBody>
          <a:bodyPr/>
          <a:lstStyle/>
          <a:p>
            <a:r>
              <a:rPr lang="en-US" dirty="0" smtClean="0">
                <a:effectLst>
                  <a:outerShdw blurRad="38100" dist="38100" dir="2700000" algn="tl">
                    <a:srgbClr val="000000">
                      <a:alpha val="43137"/>
                    </a:srgbClr>
                  </a:outerShdw>
                </a:effectLst>
              </a:rPr>
              <a:t>Stay alert for changing weather conditions</a:t>
            </a:r>
          </a:p>
          <a:p>
            <a:r>
              <a:rPr lang="en-US" dirty="0" smtClean="0">
                <a:effectLst>
                  <a:outerShdw blurRad="38100" dist="38100" dir="2700000" algn="tl">
                    <a:srgbClr val="000000">
                      <a:alpha val="43137"/>
                    </a:srgbClr>
                  </a:outerShdw>
                </a:effectLst>
              </a:rPr>
              <a:t>Monitor forecasts</a:t>
            </a:r>
          </a:p>
          <a:p>
            <a:r>
              <a:rPr lang="en-US" dirty="0" smtClean="0">
                <a:effectLst>
                  <a:outerShdw blurRad="38100" dist="38100" dir="2700000" algn="tl">
                    <a:srgbClr val="000000">
                      <a:alpha val="43137"/>
                    </a:srgbClr>
                  </a:outerShdw>
                </a:effectLst>
              </a:rPr>
              <a:t>Be prepared and plan ahead</a:t>
            </a:r>
          </a:p>
          <a:p>
            <a:pPr lvl="1"/>
            <a:r>
              <a:rPr lang="en-US" dirty="0" smtClean="0">
                <a:effectLst>
                  <a:outerShdw blurRad="38100" dist="38100" dir="2700000" algn="tl">
                    <a:srgbClr val="000000">
                      <a:alpha val="43137"/>
                    </a:srgbClr>
                  </a:outerShdw>
                </a:effectLst>
              </a:rPr>
              <a:t>It could save your life!</a:t>
            </a:r>
            <a:endParaRPr lang="en-US" dirty="0">
              <a:effectLst>
                <a:outerShdw blurRad="38100" dist="38100" dir="2700000" algn="tl">
                  <a:srgbClr val="000000">
                    <a:alpha val="43137"/>
                  </a:srgbClr>
                </a:outerShdw>
              </a:effectLst>
            </a:endParaRPr>
          </a:p>
        </p:txBody>
      </p:sp>
      <p:sp>
        <p:nvSpPr>
          <p:cNvPr id="7" name="TextBox 6"/>
          <p:cNvSpPr txBox="1"/>
          <p:nvPr/>
        </p:nvSpPr>
        <p:spPr>
          <a:xfrm>
            <a:off x="2743200" y="3886200"/>
            <a:ext cx="5486400" cy="230832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00B050"/>
                </a:solidFill>
                <a:effectLst>
                  <a:outerShdw blurRad="50800" dist="39000" dir="5460000" algn="tl">
                    <a:srgbClr val="000000">
                      <a:alpha val="38000"/>
                    </a:srgbClr>
                  </a:outerShdw>
                </a:effectLst>
                <a:latin typeface="BATAVIA" pitchFamily="2" charset="2"/>
              </a:rPr>
              <a:t>Thanks and have a safe winter season!</a:t>
            </a:r>
            <a:endParaRPr lang="en-US" sz="4800" b="1" dirty="0" smtClean="0">
              <a:ln w="11430"/>
              <a:solidFill>
                <a:srgbClr val="00B050"/>
              </a:solidFill>
              <a:effectLst>
                <a:outerShdw blurRad="50800" dist="39000" dir="5460000" algn="tl">
                  <a:srgbClr val="000000">
                    <a:alpha val="38000"/>
                  </a:srgbClr>
                </a:outerShdw>
              </a:effectLst>
              <a:latin typeface="BATAVIA" pitchFamily="2" charset="2"/>
            </a:endParaRPr>
          </a:p>
        </p:txBody>
      </p:sp>
      <p:pic>
        <p:nvPicPr>
          <p:cNvPr id="1027" name="Picture 3" descr="C:\Documents and Settings\jamie.bielinski\Local Settings\Temporary Internet Files\Content.IE5\KSJ7I39H\MP900438685[1].jpg"/>
          <p:cNvPicPr>
            <a:picLocks noChangeAspect="1" noChangeArrowheads="1"/>
          </p:cNvPicPr>
          <p:nvPr/>
        </p:nvPicPr>
        <p:blipFill>
          <a:blip r:embed="rId2" cstate="print"/>
          <a:srcRect/>
          <a:stretch>
            <a:fillRect/>
          </a:stretch>
        </p:blipFill>
        <p:spPr bwMode="auto">
          <a:xfrm>
            <a:off x="228600" y="3505200"/>
            <a:ext cx="2139696" cy="32004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b="1" dirty="0" smtClean="0"/>
              <a:t>Winter Weather Safety </a:t>
            </a:r>
            <a:r>
              <a:rPr lang="en-US" dirty="0"/>
              <a:t/>
            </a:r>
            <a:br>
              <a:rPr lang="en-US" dirty="0"/>
            </a:br>
            <a:r>
              <a:rPr lang="en-US" sz="4000" i="1" dirty="0" smtClean="0"/>
              <a:t>What the big deal?</a:t>
            </a:r>
            <a:endParaRPr lang="en-US" sz="4000" i="1" dirty="0">
              <a:solidFill>
                <a:schemeClr val="tx2"/>
              </a:solidFill>
            </a:endParaRPr>
          </a:p>
        </p:txBody>
      </p:sp>
      <p:sp>
        <p:nvSpPr>
          <p:cNvPr id="3" name="Text Placeholder 2"/>
          <p:cNvSpPr>
            <a:spLocks noGrp="1"/>
          </p:cNvSpPr>
          <p:nvPr>
            <p:ph type="body" sz="quarter" idx="10"/>
          </p:nvPr>
        </p:nvSpPr>
        <p:spPr>
          <a:xfrm>
            <a:off x="381000" y="1600200"/>
            <a:ext cx="8382000" cy="4495800"/>
          </a:xfrm>
        </p:spPr>
        <p:txBody>
          <a:bodyPr>
            <a:normAutofit fontScale="92500" lnSpcReduction="20000"/>
          </a:bodyPr>
          <a:lstStyle/>
          <a:p>
            <a:r>
              <a:rPr lang="en-US" dirty="0" smtClean="0">
                <a:effectLst>
                  <a:outerShdw blurRad="38100" dist="38100" dir="2700000" algn="tl">
                    <a:srgbClr val="000000">
                      <a:alpha val="43137"/>
                    </a:srgbClr>
                  </a:outerShdw>
                </a:effectLst>
              </a:rPr>
              <a:t>Snowfall</a:t>
            </a:r>
          </a:p>
          <a:p>
            <a:pPr lvl="1"/>
            <a:r>
              <a:rPr lang="en-US" dirty="0" smtClean="0">
                <a:effectLst>
                  <a:outerShdw blurRad="38100" dist="38100" dir="2700000" algn="tl">
                    <a:srgbClr val="000000">
                      <a:alpha val="43137"/>
                    </a:srgbClr>
                  </a:outerShdw>
                </a:effectLst>
              </a:rPr>
              <a:t>Can occur 8 months out of the year (Starting October and lasting through May)</a:t>
            </a:r>
          </a:p>
          <a:p>
            <a:r>
              <a:rPr lang="en-US" dirty="0" smtClean="0">
                <a:effectLst>
                  <a:outerShdw blurRad="38100" dist="38100" dir="2700000" algn="tl">
                    <a:srgbClr val="000000">
                      <a:alpha val="43137"/>
                    </a:srgbClr>
                  </a:outerShdw>
                </a:effectLst>
              </a:rPr>
              <a:t>Weak winter storms</a:t>
            </a:r>
          </a:p>
          <a:p>
            <a:pPr lvl="1"/>
            <a:r>
              <a:rPr lang="en-US" dirty="0" smtClean="0">
                <a:effectLst>
                  <a:outerShdw blurRad="38100" dist="38100" dir="2700000" algn="tl">
                    <a:srgbClr val="000000">
                      <a:alpha val="43137"/>
                    </a:srgbClr>
                  </a:outerShdw>
                </a:effectLst>
              </a:rPr>
              <a:t>Still hazardous</a:t>
            </a:r>
          </a:p>
          <a:p>
            <a:r>
              <a:rPr lang="en-US" dirty="0" smtClean="0">
                <a:effectLst>
                  <a:outerShdw blurRad="38100" dist="38100" dir="2700000" algn="tl">
                    <a:srgbClr val="000000">
                      <a:alpha val="43137"/>
                    </a:srgbClr>
                  </a:outerShdw>
                </a:effectLst>
              </a:rPr>
              <a:t>Major winter storms</a:t>
            </a:r>
          </a:p>
          <a:p>
            <a:pPr lvl="1"/>
            <a:r>
              <a:rPr lang="en-US" dirty="0" smtClean="0">
                <a:effectLst>
                  <a:outerShdw blurRad="38100" dist="38100" dir="2700000" algn="tl">
                    <a:srgbClr val="000000">
                      <a:alpha val="43137"/>
                    </a:srgbClr>
                  </a:outerShdw>
                </a:effectLst>
              </a:rPr>
              <a:t>Can </a:t>
            </a:r>
          </a:p>
          <a:p>
            <a:pPr lvl="2"/>
            <a:r>
              <a:rPr lang="en-US" dirty="0" smtClean="0">
                <a:effectLst>
                  <a:outerShdw blurRad="38100" dist="38100" dir="2700000" algn="tl">
                    <a:srgbClr val="000000">
                      <a:alpha val="43137"/>
                    </a:srgbClr>
                  </a:outerShdw>
                </a:effectLst>
              </a:rPr>
              <a:t>Last days</a:t>
            </a:r>
          </a:p>
          <a:p>
            <a:pPr lvl="2"/>
            <a:r>
              <a:rPr lang="en-US" dirty="0" smtClean="0">
                <a:effectLst>
                  <a:outerShdw blurRad="38100" dist="38100" dir="2700000" algn="tl">
                    <a:srgbClr val="000000">
                      <a:alpha val="43137"/>
                    </a:srgbClr>
                  </a:outerShdw>
                </a:effectLst>
              </a:rPr>
              <a:t>Be accompanied by high winds, freezing rain or sleet, heavy snow, and bitterly cold temperatures</a:t>
            </a:r>
          </a:p>
          <a:p>
            <a:r>
              <a:rPr lang="en-US" dirty="0" smtClean="0">
                <a:effectLst>
                  <a:outerShdw blurRad="38100" dist="38100" dir="2700000" algn="tl">
                    <a:srgbClr val="000000">
                      <a:alpha val="43137"/>
                    </a:srgbClr>
                  </a:outerShdw>
                </a:effectLst>
              </a:rPr>
              <a:t>Aftermath can leave an impact on the community or region for days, weeks or months</a:t>
            </a:r>
          </a:p>
          <a:p>
            <a:pPr lvl="1"/>
            <a:endParaRPr lang="en-US" dirty="0" smtClean="0">
              <a:effectLst>
                <a:outerShdw blurRad="38100" dist="38100" dir="2700000" algn="tl">
                  <a:srgbClr val="000000">
                    <a:alpha val="43137"/>
                  </a:srgbClr>
                </a:outerShdw>
              </a:effectLst>
            </a:endParaRPr>
          </a:p>
          <a:p>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par>
                          <p:cTn id="30" fill="hold">
                            <p:stCondLst>
                              <p:cond delay="6000"/>
                            </p:stCondLst>
                            <p:childTnLst>
                              <p:par>
                                <p:cTn id="31" presetID="10" presetClass="entr" presetSubtype="0"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20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760412"/>
          </a:xfrm>
        </p:spPr>
        <p:txBody>
          <a:bodyPr>
            <a:normAutofit/>
          </a:bodyPr>
          <a:lstStyle/>
          <a:p>
            <a:r>
              <a:rPr lang="en-US" sz="4400" b="1" dirty="0" smtClean="0"/>
              <a:t>The Threat:  Heavy Snow</a:t>
            </a:r>
            <a:endParaRPr lang="en-US" sz="4400" b="1" i="1" dirty="0">
              <a:solidFill>
                <a:schemeClr val="tx2"/>
              </a:solidFill>
            </a:endParaRPr>
          </a:p>
        </p:txBody>
      </p:sp>
      <p:sp>
        <p:nvSpPr>
          <p:cNvPr id="3" name="Text Placeholder 2"/>
          <p:cNvSpPr>
            <a:spLocks noGrp="1"/>
          </p:cNvSpPr>
          <p:nvPr>
            <p:ph type="body" sz="quarter" idx="10"/>
          </p:nvPr>
        </p:nvSpPr>
        <p:spPr>
          <a:xfrm>
            <a:off x="381000" y="1066800"/>
            <a:ext cx="8305800" cy="5638800"/>
          </a:xfrm>
        </p:spPr>
        <p:txBody>
          <a:bodyPr>
            <a:normAutofit/>
          </a:bodyPr>
          <a:lstStyle/>
          <a:p>
            <a:r>
              <a:rPr lang="en-US" dirty="0" smtClean="0">
                <a:effectLst>
                  <a:outerShdw blurRad="38100" dist="38100" dir="2700000" algn="tl">
                    <a:srgbClr val="000000">
                      <a:alpha val="43137"/>
                    </a:srgbClr>
                  </a:outerShdw>
                </a:effectLst>
              </a:rPr>
              <a:t>Heavy snow can paralyze a city</a:t>
            </a:r>
          </a:p>
          <a:p>
            <a:r>
              <a:rPr lang="en-US" dirty="0" smtClean="0">
                <a:effectLst>
                  <a:outerShdw blurRad="38100" dist="38100" dir="2700000" algn="tl">
                    <a:srgbClr val="000000">
                      <a:alpha val="43137"/>
                    </a:srgbClr>
                  </a:outerShdw>
                </a:effectLst>
              </a:rPr>
              <a:t>Transportation can be halted</a:t>
            </a:r>
          </a:p>
          <a:p>
            <a:pPr lvl="1"/>
            <a:r>
              <a:rPr lang="en-US" dirty="0" smtClean="0">
                <a:effectLst>
                  <a:outerShdw blurRad="38100" dist="38100" dir="2700000" algn="tl">
                    <a:srgbClr val="000000">
                      <a:alpha val="43137"/>
                    </a:srgbClr>
                  </a:outerShdw>
                </a:effectLst>
              </a:rPr>
              <a:t>Commuters stranded, roads impassable, and airports closed</a:t>
            </a:r>
          </a:p>
          <a:p>
            <a:r>
              <a:rPr lang="en-US" dirty="0" smtClean="0">
                <a:effectLst>
                  <a:outerShdw blurRad="38100" dist="38100" dir="2700000" algn="tl">
                    <a:srgbClr val="000000">
                      <a:alpha val="43137"/>
                    </a:srgbClr>
                  </a:outerShdw>
                </a:effectLst>
              </a:rPr>
              <a:t>Snow accumulations may cause</a:t>
            </a:r>
          </a:p>
          <a:p>
            <a:pPr lvl="1"/>
            <a:r>
              <a:rPr lang="en-US" dirty="0" smtClean="0">
                <a:effectLst>
                  <a:outerShdw blurRad="38100" dist="38100" dir="2700000" algn="tl">
                    <a:srgbClr val="000000">
                      <a:alpha val="43137"/>
                    </a:srgbClr>
                  </a:outerShdw>
                </a:effectLst>
              </a:rPr>
              <a:t>Collapsed roofs</a:t>
            </a:r>
          </a:p>
          <a:p>
            <a:pPr lvl="1"/>
            <a:r>
              <a:rPr lang="en-US" dirty="0" smtClean="0">
                <a:effectLst>
                  <a:outerShdw blurRad="38100" dist="38100" dir="2700000" algn="tl">
                    <a:srgbClr val="000000">
                      <a:alpha val="43137"/>
                    </a:srgbClr>
                  </a:outerShdw>
                </a:effectLst>
              </a:rPr>
              <a:t>Downed trees and power lines</a:t>
            </a:r>
          </a:p>
          <a:p>
            <a:r>
              <a:rPr lang="en-US" dirty="0" smtClean="0">
                <a:effectLst>
                  <a:outerShdw blurRad="38100" dist="38100" dir="2700000" algn="tl">
                    <a:srgbClr val="000000">
                      <a:alpha val="43137"/>
                    </a:srgbClr>
                  </a:outerShdw>
                </a:effectLst>
              </a:rPr>
              <a:t>Homes and farms could be unreachable for days</a:t>
            </a:r>
          </a:p>
          <a:p>
            <a:r>
              <a:rPr lang="en-US" dirty="0" smtClean="0">
                <a:effectLst>
                  <a:outerShdw blurRad="38100" dist="38100" dir="2700000" algn="tl">
                    <a:srgbClr val="000000">
                      <a:alpha val="43137"/>
                    </a:srgbClr>
                  </a:outerShdw>
                </a:effectLst>
              </a:rPr>
              <a:t>Substantial economic impacts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760412"/>
          </a:xfrm>
        </p:spPr>
        <p:txBody>
          <a:bodyPr>
            <a:normAutofit/>
          </a:bodyPr>
          <a:lstStyle/>
          <a:p>
            <a:r>
              <a:rPr lang="en-US" sz="4400" b="1" dirty="0" smtClean="0"/>
              <a:t>The Threat:  Ice</a:t>
            </a:r>
            <a:endParaRPr lang="en-US" sz="4400" b="1" i="1" dirty="0">
              <a:solidFill>
                <a:schemeClr val="tx2"/>
              </a:solidFill>
            </a:endParaRPr>
          </a:p>
        </p:txBody>
      </p:sp>
      <p:sp>
        <p:nvSpPr>
          <p:cNvPr id="3" name="Text Placeholder 2"/>
          <p:cNvSpPr>
            <a:spLocks noGrp="1"/>
          </p:cNvSpPr>
          <p:nvPr>
            <p:ph type="body" sz="quarter" idx="10"/>
          </p:nvPr>
        </p:nvSpPr>
        <p:spPr>
          <a:xfrm>
            <a:off x="4495800" y="1295400"/>
            <a:ext cx="3962400" cy="5029200"/>
          </a:xfrm>
        </p:spPr>
        <p:txBody>
          <a:bodyPr>
            <a:normAutofit lnSpcReduction="10000"/>
          </a:bodyPr>
          <a:lstStyle/>
          <a:p>
            <a:r>
              <a:rPr lang="en-US" dirty="0" smtClean="0">
                <a:effectLst>
                  <a:outerShdw blurRad="38100" dist="38100" dir="2700000" algn="tl">
                    <a:srgbClr val="000000">
                      <a:alpha val="43137"/>
                    </a:srgbClr>
                  </a:outerShdw>
                </a:effectLst>
              </a:rPr>
              <a:t>Dangerous to drivers</a:t>
            </a:r>
          </a:p>
          <a:p>
            <a:pPr>
              <a:buNone/>
            </a:pP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Bridges and overpasses are very treacherous in icy conditions</a:t>
            </a:r>
          </a:p>
          <a:p>
            <a:pPr>
              <a:buNone/>
            </a:pP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Heavy icing can topple utility poles and communications and bring down trees</a:t>
            </a:r>
          </a:p>
        </p:txBody>
      </p:sp>
      <p:pic>
        <p:nvPicPr>
          <p:cNvPr id="4" name="Picture 3" descr="DTXIceStorm04042003.jpg"/>
          <p:cNvPicPr>
            <a:picLocks noChangeAspect="1"/>
          </p:cNvPicPr>
          <p:nvPr/>
        </p:nvPicPr>
        <p:blipFill>
          <a:blip r:embed="rId3" cstate="print"/>
          <a:stretch>
            <a:fillRect/>
          </a:stretch>
        </p:blipFill>
        <p:spPr>
          <a:xfrm>
            <a:off x="304800" y="1143000"/>
            <a:ext cx="3429000" cy="20970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0" y="3276601"/>
            <a:ext cx="3886200" cy="646331"/>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Top - Detroit Ice Storm </a:t>
            </a:r>
          </a:p>
          <a:p>
            <a:pPr algn="ctr"/>
            <a:r>
              <a:rPr lang="en-US" dirty="0" smtClean="0">
                <a:effectLst>
                  <a:outerShdw blurRad="38100" dist="38100" dir="2700000" algn="tl">
                    <a:srgbClr val="000000">
                      <a:alpha val="43137"/>
                    </a:srgbClr>
                  </a:outerShdw>
                </a:effectLst>
              </a:rPr>
              <a:t>April 4, 2003</a:t>
            </a:r>
            <a:endParaRPr lang="en-US" dirty="0">
              <a:effectLst>
                <a:outerShdw blurRad="38100" dist="38100" dir="2700000" algn="tl">
                  <a:srgbClr val="000000">
                    <a:alpha val="43137"/>
                  </a:srgbClr>
                </a:outerShdw>
              </a:effectLst>
            </a:endParaRPr>
          </a:p>
        </p:txBody>
      </p:sp>
      <p:pic>
        <p:nvPicPr>
          <p:cNvPr id="6" name="Picture 5" descr="icestorm4.jpg"/>
          <p:cNvPicPr>
            <a:picLocks noChangeAspect="1"/>
          </p:cNvPicPr>
          <p:nvPr/>
        </p:nvPicPr>
        <p:blipFill>
          <a:blip r:embed="rId4" cstate="print"/>
          <a:stretch>
            <a:fillRect/>
          </a:stretch>
        </p:blipFill>
        <p:spPr>
          <a:xfrm>
            <a:off x="127000" y="3962400"/>
            <a:ext cx="3733800" cy="2800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4038600" y="6400800"/>
            <a:ext cx="3886200"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Left – Western Kansas 2008</a:t>
            </a:r>
            <a:endParaRPr lang="en-US" dirty="0">
              <a:effectLst>
                <a:outerShdw blurRad="38100" dist="38100" dir="2700000" algn="tl">
                  <a:srgbClr val="000000">
                    <a:alpha val="43137"/>
                  </a:srgbClr>
                </a:outerShdw>
              </a:effectLst>
            </a:endParaRPr>
          </a:p>
        </p:txBody>
      </p:sp>
      <p:sp>
        <p:nvSpPr>
          <p:cNvPr id="8" name="Left Arrow 7"/>
          <p:cNvSpPr/>
          <p:nvPr/>
        </p:nvSpPr>
        <p:spPr bwMode="auto">
          <a:xfrm>
            <a:off x="4419600" y="6553200"/>
            <a:ext cx="228600" cy="152400"/>
          </a:xfrm>
          <a:prstGeom prst="leftArrow">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2">
                  <a:lumMod val="75000"/>
                </a:schemeClr>
              </a:solidFill>
              <a:effectLst>
                <a:outerShdw blurRad="38100" dist="38100" dir="2700000" algn="tl">
                  <a:srgbClr val="000000">
                    <a:alpha val="43137"/>
                  </a:srgbClr>
                </a:outerShdw>
              </a:effectLst>
              <a:latin typeface="Segoe" pitchFamily="34" charset="0"/>
            </a:endParaRPr>
          </a:p>
        </p:txBody>
      </p:sp>
      <p:sp>
        <p:nvSpPr>
          <p:cNvPr id="9" name="Up Arrow 8"/>
          <p:cNvSpPr/>
          <p:nvPr/>
        </p:nvSpPr>
        <p:spPr bwMode="auto">
          <a:xfrm>
            <a:off x="685800" y="3352800"/>
            <a:ext cx="152400" cy="228600"/>
          </a:xfrm>
          <a:prstGeom prst="upArrow">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b="1" dirty="0" smtClean="0"/>
              <a:t>Facts on Snow and Ice</a:t>
            </a:r>
            <a:endParaRPr lang="en-US" sz="4400" b="1" dirty="0"/>
          </a:p>
        </p:txBody>
      </p:sp>
      <p:sp>
        <p:nvSpPr>
          <p:cNvPr id="3" name="Text Placeholder 2"/>
          <p:cNvSpPr>
            <a:spLocks noGrp="1"/>
          </p:cNvSpPr>
          <p:nvPr>
            <p:ph type="body" sz="quarter" idx="10"/>
          </p:nvPr>
        </p:nvSpPr>
        <p:spPr>
          <a:xfrm>
            <a:off x="381000" y="1411552"/>
            <a:ext cx="8382000" cy="1391150"/>
          </a:xfrm>
        </p:spPr>
        <p:txBody>
          <a:bodyPr/>
          <a:lstStyle/>
          <a:p>
            <a:r>
              <a:rPr lang="en-US" dirty="0" smtClean="0">
                <a:effectLst>
                  <a:outerShdw blurRad="38100" dist="38100" dir="2700000" algn="tl">
                    <a:srgbClr val="000000">
                      <a:alpha val="43137"/>
                    </a:srgbClr>
                  </a:outerShdw>
                </a:effectLst>
              </a:rPr>
              <a:t>Injuries due to ice and snow:</a:t>
            </a:r>
          </a:p>
          <a:p>
            <a:pPr lvl="1"/>
            <a:r>
              <a:rPr lang="en-US" dirty="0" smtClean="0">
                <a:effectLst>
                  <a:outerShdw blurRad="38100" dist="38100" dir="2700000" algn="tl">
                    <a:srgbClr val="000000">
                      <a:alpha val="43137"/>
                    </a:srgbClr>
                  </a:outerShdw>
                </a:effectLst>
              </a:rPr>
              <a:t>70% result from vehicle accidents</a:t>
            </a:r>
          </a:p>
          <a:p>
            <a:pPr lvl="1"/>
            <a:r>
              <a:rPr lang="en-US" dirty="0" smtClean="0">
                <a:effectLst>
                  <a:outerShdw blurRad="38100" dist="38100" dir="2700000" algn="tl">
                    <a:srgbClr val="000000">
                      <a:alpha val="43137"/>
                    </a:srgbClr>
                  </a:outerShdw>
                </a:effectLst>
              </a:rPr>
              <a:t>25% occur from people caught out in a storm</a:t>
            </a:r>
            <a:endParaRPr lang="en-US" dirty="0" smtClean="0"/>
          </a:p>
        </p:txBody>
      </p:sp>
      <p:graphicFrame>
        <p:nvGraphicFramePr>
          <p:cNvPr id="4" name="Content Placeholder 3"/>
          <p:cNvGraphicFramePr>
            <a:graphicFrameLocks/>
          </p:cNvGraphicFramePr>
          <p:nvPr/>
        </p:nvGraphicFramePr>
        <p:xfrm>
          <a:off x="609600" y="2819400"/>
          <a:ext cx="7772400" cy="33067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057400" y="6248400"/>
            <a:ext cx="4953000" cy="369332"/>
          </a:xfrm>
          <a:prstGeom prst="rect">
            <a:avLst/>
          </a:prstGeom>
          <a:noFill/>
        </p:spPr>
        <p:txBody>
          <a:bodyPr wrap="square" rtlCol="0">
            <a:spAutoFit/>
          </a:bodyPr>
          <a:lstStyle/>
          <a:p>
            <a:r>
              <a:rPr lang="en-US" b="1" i="1" dirty="0" smtClean="0">
                <a:solidFill>
                  <a:schemeClr val="tx2">
                    <a:lumMod val="75000"/>
                  </a:schemeClr>
                </a:solidFill>
                <a:effectLst>
                  <a:outerShdw blurRad="38100" dist="38100" dir="2700000" algn="tl">
                    <a:srgbClr val="000000">
                      <a:alpha val="43137"/>
                    </a:srgbClr>
                  </a:outerShdw>
                </a:effectLst>
              </a:rPr>
              <a:t>Most happen to males over 40 years old</a:t>
            </a:r>
            <a:endParaRPr lang="en-US" b="1" i="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lang="en-US" sz="4400" b="1" dirty="0" smtClean="0"/>
              <a:t>The Threats: Coastal Flooding, Ice Jams and Snow Melt</a:t>
            </a:r>
            <a:endParaRPr lang="en-US" sz="4400" b="1" dirty="0"/>
          </a:p>
        </p:txBody>
      </p:sp>
      <p:pic>
        <p:nvPicPr>
          <p:cNvPr id="5" name="Picture 4" descr="IMG_0560.JPG"/>
          <p:cNvPicPr>
            <a:picLocks noChangeAspect="1"/>
          </p:cNvPicPr>
          <p:nvPr/>
        </p:nvPicPr>
        <p:blipFill>
          <a:blip r:embed="rId2" cstate="print"/>
          <a:stretch>
            <a:fillRect/>
          </a:stretch>
        </p:blipFill>
        <p:spPr>
          <a:xfrm>
            <a:off x="152400" y="1600201"/>
            <a:ext cx="3581400" cy="2538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icejam2008 006.jpg"/>
          <p:cNvPicPr>
            <a:picLocks noChangeAspect="1"/>
          </p:cNvPicPr>
          <p:nvPr/>
        </p:nvPicPr>
        <p:blipFill>
          <a:blip r:embed="rId3" cstate="print"/>
          <a:stretch>
            <a:fillRect/>
          </a:stretch>
        </p:blipFill>
        <p:spPr>
          <a:xfrm>
            <a:off x="5029200" y="3790950"/>
            <a:ext cx="3886200" cy="2914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457200" y="6019800"/>
            <a:ext cx="33528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Ice Jams in Michigan</a:t>
            </a:r>
            <a:endParaRPr lang="en-US" sz="24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lang="en-US" sz="4400" b="1" dirty="0" smtClean="0"/>
              <a:t>The Threats: Coastal Flooding, Ice Jams and Snow Melt</a:t>
            </a:r>
            <a:endParaRPr lang="en-US" sz="4400" b="1" dirty="0"/>
          </a:p>
        </p:txBody>
      </p:sp>
      <p:sp>
        <p:nvSpPr>
          <p:cNvPr id="7" name="TextBox 6"/>
          <p:cNvSpPr txBox="1"/>
          <p:nvPr/>
        </p:nvSpPr>
        <p:spPr>
          <a:xfrm>
            <a:off x="2667000" y="5943600"/>
            <a:ext cx="37338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Coastal Flooding in Indiana</a:t>
            </a:r>
            <a:endParaRPr lang="en-US" sz="2400" dirty="0">
              <a:effectLst>
                <a:outerShdw blurRad="38100" dist="38100" dir="2700000" algn="tl">
                  <a:srgbClr val="000000">
                    <a:alpha val="43137"/>
                  </a:srgbClr>
                </a:outerShdw>
              </a:effectLst>
            </a:endParaRPr>
          </a:p>
        </p:txBody>
      </p:sp>
      <p:pic>
        <p:nvPicPr>
          <p:cNvPr id="8" name="Picture 7" descr="house.jpg"/>
          <p:cNvPicPr>
            <a:picLocks noChangeAspect="1"/>
          </p:cNvPicPr>
          <p:nvPr/>
        </p:nvPicPr>
        <p:blipFill>
          <a:blip r:embed="rId2" cstate="print"/>
          <a:stretch>
            <a:fillRect/>
          </a:stretch>
        </p:blipFill>
        <p:spPr>
          <a:xfrm>
            <a:off x="1447800" y="1676400"/>
            <a:ext cx="6096000" cy="41433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b="1" dirty="0" smtClean="0"/>
              <a:t>The Threat: Extreme Cold</a:t>
            </a:r>
            <a:endParaRPr lang="en-US" sz="4400" b="1" dirty="0"/>
          </a:p>
        </p:txBody>
      </p:sp>
      <p:sp>
        <p:nvSpPr>
          <p:cNvPr id="3" name="Text Placeholder 2"/>
          <p:cNvSpPr>
            <a:spLocks noGrp="1"/>
          </p:cNvSpPr>
          <p:nvPr>
            <p:ph type="body" sz="quarter" idx="10"/>
          </p:nvPr>
        </p:nvSpPr>
        <p:spPr>
          <a:xfrm>
            <a:off x="381000" y="1411552"/>
            <a:ext cx="8382000" cy="2856167"/>
          </a:xfrm>
        </p:spPr>
        <p:txBody>
          <a:bodyPr/>
          <a:lstStyle/>
          <a:p>
            <a:r>
              <a:rPr lang="en-US" dirty="0" smtClean="0">
                <a:effectLst>
                  <a:outerShdw blurRad="38100" dist="38100" dir="2700000" algn="tl">
                    <a:srgbClr val="000000">
                      <a:alpha val="43137"/>
                    </a:srgbClr>
                  </a:outerShdw>
                </a:effectLst>
              </a:rPr>
              <a:t>Can lead to frostbite or hypothermia</a:t>
            </a:r>
          </a:p>
          <a:p>
            <a:r>
              <a:rPr lang="en-US" dirty="0" smtClean="0">
                <a:effectLst>
                  <a:outerShdw blurRad="38100" dist="38100" dir="2700000" algn="tl">
                    <a:srgbClr val="000000">
                      <a:alpha val="43137"/>
                    </a:srgbClr>
                  </a:outerShdw>
                </a:effectLst>
              </a:rPr>
              <a:t>Pipes may freeze and burst in homes that are poorly insulated or without heat</a:t>
            </a:r>
          </a:p>
          <a:p>
            <a:r>
              <a:rPr lang="en-US" dirty="0" smtClean="0">
                <a:effectLst>
                  <a:outerShdw blurRad="38100" dist="38100" dir="2700000" algn="tl">
                    <a:srgbClr val="000000">
                      <a:alpha val="43137"/>
                    </a:srgbClr>
                  </a:outerShdw>
                </a:effectLst>
              </a:rPr>
              <a:t>Freezing temperatures can cause severe damage to citrus fruit crops and other sensitive vegetation</a:t>
            </a:r>
            <a:endParaRPr lang="en-US"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mple presentation slides">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441</TotalTime>
  <Words>1373</Words>
  <Application>Microsoft Office PowerPoint</Application>
  <PresentationFormat>On-screen Show (4:3)</PresentationFormat>
  <Paragraphs>181</Paragraphs>
  <Slides>29</Slides>
  <Notes>6</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Sample presentation slides</vt:lpstr>
      <vt:lpstr>White with Courier font for code slides</vt:lpstr>
      <vt:lpstr>Winter Weather Safety</vt:lpstr>
      <vt:lpstr>Outline</vt:lpstr>
      <vt:lpstr>Winter Weather Safety  What the big deal?</vt:lpstr>
      <vt:lpstr>The Threat:  Heavy Snow</vt:lpstr>
      <vt:lpstr>The Threat:  Ice</vt:lpstr>
      <vt:lpstr>Facts on Snow and Ice</vt:lpstr>
      <vt:lpstr>The Threats: Coastal Flooding, Ice Jams and Snow Melt</vt:lpstr>
      <vt:lpstr>The Threats: Coastal Flooding, Ice Jams and Snow Melt</vt:lpstr>
      <vt:lpstr>The Threat: Extreme Cold</vt:lpstr>
      <vt:lpstr>Hypothermia</vt:lpstr>
      <vt:lpstr>Wind Chill</vt:lpstr>
      <vt:lpstr>Injuries Related to Cold</vt:lpstr>
      <vt:lpstr>Question</vt:lpstr>
      <vt:lpstr>Question</vt:lpstr>
      <vt:lpstr>What does it all mean</vt:lpstr>
      <vt:lpstr>Basic Definitions Outlooks</vt:lpstr>
      <vt:lpstr>Basic Definitions</vt:lpstr>
      <vt:lpstr>Winter Storm Watch 24 to 48 hours</vt:lpstr>
      <vt:lpstr>Basic Definitions Continued</vt:lpstr>
      <vt:lpstr>Winter Storm Warning 12 to 24 hours</vt:lpstr>
      <vt:lpstr>Preparing for the Storm At Home</vt:lpstr>
      <vt:lpstr>Preparing for the Storm Your vehicle</vt:lpstr>
      <vt:lpstr>Winter Safety Outside</vt:lpstr>
      <vt:lpstr>During the Storm Home</vt:lpstr>
      <vt:lpstr>During the Storm If travel is necessary</vt:lpstr>
      <vt:lpstr>During the storm If stranded in your vehicle</vt:lpstr>
      <vt:lpstr>During the Storm If stranded outside</vt:lpstr>
      <vt:lpstr>Following the Storm</vt:lpstr>
      <vt:lpstr>Summary</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Weather Safety</dc:title>
  <dc:creator>jamie.bielinski</dc:creator>
  <cp:lastModifiedBy>jamie.bielinski</cp:lastModifiedBy>
  <cp:revision>60</cp:revision>
  <dcterms:created xsi:type="dcterms:W3CDTF">2009-10-19T13:50:27Z</dcterms:created>
  <dcterms:modified xsi:type="dcterms:W3CDTF">2010-10-25T15:57:58Z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TC102867231033</vt:lpwstr>
  </property>
</Properties>
</file>